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ctiveX/activeX1.xml" ContentType="application/vnd.ms-office.activeX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718" r:id="rId3"/>
    <p:sldMasterId id="2147483730" r:id="rId4"/>
    <p:sldMasterId id="2147483743" r:id="rId5"/>
  </p:sldMasterIdLst>
  <p:notesMasterIdLst>
    <p:notesMasterId r:id="rId36"/>
  </p:notesMasterIdLst>
  <p:sldIdLst>
    <p:sldId id="452" r:id="rId6"/>
    <p:sldId id="1885" r:id="rId7"/>
    <p:sldId id="1879" r:id="rId8"/>
    <p:sldId id="973" r:id="rId9"/>
    <p:sldId id="1887" r:id="rId10"/>
    <p:sldId id="258" r:id="rId11"/>
    <p:sldId id="1878" r:id="rId12"/>
    <p:sldId id="501" r:id="rId13"/>
    <p:sldId id="306" r:id="rId14"/>
    <p:sldId id="432" r:id="rId15"/>
    <p:sldId id="407" r:id="rId16"/>
    <p:sldId id="434" r:id="rId17"/>
    <p:sldId id="467" r:id="rId18"/>
    <p:sldId id="515" r:id="rId19"/>
    <p:sldId id="517" r:id="rId20"/>
    <p:sldId id="321" r:id="rId21"/>
    <p:sldId id="1883" r:id="rId22"/>
    <p:sldId id="1881" r:id="rId23"/>
    <p:sldId id="354" r:id="rId24"/>
    <p:sldId id="259" r:id="rId25"/>
    <p:sldId id="435" r:id="rId26"/>
    <p:sldId id="449" r:id="rId27"/>
    <p:sldId id="1869" r:id="rId28"/>
    <p:sldId id="1870" r:id="rId29"/>
    <p:sldId id="275" r:id="rId30"/>
    <p:sldId id="1871" r:id="rId31"/>
    <p:sldId id="339" r:id="rId32"/>
    <p:sldId id="1886" r:id="rId33"/>
    <p:sldId id="1888" r:id="rId34"/>
    <p:sldId id="18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035F97-1EB3-5AB4-D36F-6D2F61CD78B5}" name="Beasley, Jon-Michael" initials="BJM" userId="Beasley, Jon-Michael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8A9"/>
    <a:srgbClr val="00FF00"/>
    <a:srgbClr val="B90000"/>
    <a:srgbClr val="FFFDA9"/>
    <a:srgbClr val="FFFD78"/>
    <a:srgbClr val="FFFC00"/>
    <a:srgbClr val="F5EE00"/>
    <a:srgbClr val="666699"/>
    <a:srgbClr val="00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000"/>
    <p:restoredTop sz="93735" autoAdjust="0"/>
  </p:normalViewPr>
  <p:slideViewPr>
    <p:cSldViewPr>
      <p:cViewPr varScale="1">
        <p:scale>
          <a:sx n="95" d="100"/>
          <a:sy n="95" d="100"/>
        </p:scale>
        <p:origin x="116" y="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4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activeX/activeX1.xml><?xml version="1.0" encoding="utf-8"?>
<ax:ocx xmlns:ax="http://schemas.microsoft.com/office/2006/activeX" xmlns:r="http://schemas.openxmlformats.org/officeDocument/2006/relationships" ax:classid="{7E845E2B-7E24-4C97-B19E-F4DB47BB8679}">
  <ax:ocxPr ax:name="_cx" ax:value="13758"/>
  <ax:ocxPr ax:name="_cy" ax:value="15240"/>
  <ax:ocxPr ax:name="currentSlide" ax:value="0"/>
  <ax:ocxPr ax:name="projectFile" ax:value="C:\Workspace\UNC\Teaching\2014\Mer-UNC1917-whole.icb"/>
  <ax:ocxPr ax:name="m_fileBuffer" ax:value=""/>
  <ax:ocxPr ax:name="autoPlay" ax:value="0"/>
  <ax:ocxPr ax:name="autoOpenFileDialog" ax:value="1"/>
  <ax:ocxPr ax:name="autoPlayScript" ax:value="0"/>
  <ax:ocxPr ax:name="autoPlayScriptNum" ax:value="0"/>
  <ax:ocxPr ax:name="autoPlaySlideRange" ax:value=""/>
  <ax:ocxPr ax:name="slideButtonScale" ax:value="0"/>
  <ax:ocxPr ax:name="onDisplayChange" ax:value=""/>
  <ax:ocxPr ax:name="onLoad" ax:value=""/>
  <ax:ocxPr ax:name="projectData" ax:value=""/>
  <ax:ocxPr ax:name="icbSaveEnabled" ax:value="0"/>
  <ax:ocxPr ax:name="group" ax:value=""/>
  <ax:ocxPr ax:name="anaglyphStereo" ax:value="0"/>
</ax:ocx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8B0609-B597-4914-8613-75A34CACF410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8CE0D85E-5158-4596-9DA9-C23B570414FE}">
      <dgm:prSet phldrT="[Text]" custT="1"/>
      <dgm:spPr>
        <a:xfrm>
          <a:off x="1261334" y="1171727"/>
          <a:ext cx="1574995" cy="692997"/>
        </a:xfrm>
      </dgm:spPr>
      <dgm:t>
        <a:bodyPr/>
        <a:lstStyle/>
        <a:p>
          <a:pPr>
            <a:spcAft>
              <a:spcPts val="0"/>
            </a:spcAft>
          </a:pPr>
          <a:r>
            <a:rPr lang="pt-BR" sz="1500" b="0" dirty="0"/>
            <a:t>Hit-to-lead</a:t>
          </a:r>
        </a:p>
        <a:p>
          <a:pPr>
            <a:spcAft>
              <a:spcPts val="0"/>
            </a:spcAft>
          </a:pPr>
          <a:r>
            <a:rPr lang="pt-BR" sz="1500" b="0" dirty="0"/>
            <a:t>1-2 years</a:t>
          </a:r>
        </a:p>
      </dgm:t>
    </dgm:pt>
    <dgm:pt modelId="{6F903A3C-DD46-47F5-B417-500320EBF28E}" type="parTrans" cxnId="{FF6A6B2E-FD21-4830-81A0-17EC1E4A8D1B}">
      <dgm:prSet/>
      <dgm:spPr/>
      <dgm:t>
        <a:bodyPr/>
        <a:lstStyle/>
        <a:p>
          <a:endParaRPr lang="pt-BR" sz="1500" b="0"/>
        </a:p>
      </dgm:t>
    </dgm:pt>
    <dgm:pt modelId="{739E3F2D-9845-4A04-BF85-F9FA32C94FAA}" type="sibTrans" cxnId="{FF6A6B2E-FD21-4830-81A0-17EC1E4A8D1B}">
      <dgm:prSet/>
      <dgm:spPr/>
      <dgm:t>
        <a:bodyPr/>
        <a:lstStyle/>
        <a:p>
          <a:endParaRPr lang="pt-BR" sz="1500" b="0"/>
        </a:p>
      </dgm:t>
    </dgm:pt>
    <dgm:pt modelId="{F7FA59BC-7579-4F0E-8DFC-8D29BBAC5B0A}">
      <dgm:prSet phldrT="[Text]" custT="1"/>
      <dgm:spPr>
        <a:xfrm>
          <a:off x="2521331" y="1171727"/>
          <a:ext cx="1574995" cy="692997"/>
        </a:xfrm>
      </dgm:spPr>
      <dgm:t>
        <a:bodyPr/>
        <a:lstStyle/>
        <a:p>
          <a:pPr>
            <a:spcAft>
              <a:spcPts val="0"/>
            </a:spcAft>
          </a:pPr>
          <a:r>
            <a:rPr lang="pt-BR" sz="1500" b="0" dirty="0"/>
            <a:t>Lead optimization</a:t>
          </a:r>
        </a:p>
        <a:p>
          <a:pPr>
            <a:spcAft>
              <a:spcPts val="0"/>
            </a:spcAft>
          </a:pPr>
          <a:r>
            <a:rPr lang="pt-BR" sz="1500" b="0" dirty="0"/>
            <a:t>1-2 years</a:t>
          </a:r>
        </a:p>
      </dgm:t>
    </dgm:pt>
    <dgm:pt modelId="{FEC06B22-A31D-4672-9D19-86B1410501C7}" type="parTrans" cxnId="{79055207-00AD-4B53-9BFB-098E51DFCA8E}">
      <dgm:prSet/>
      <dgm:spPr/>
      <dgm:t>
        <a:bodyPr/>
        <a:lstStyle/>
        <a:p>
          <a:endParaRPr lang="pt-BR" sz="1500" b="0"/>
        </a:p>
      </dgm:t>
    </dgm:pt>
    <dgm:pt modelId="{B565C0E8-0A18-4A83-8E0E-C73303F1939F}" type="sibTrans" cxnId="{79055207-00AD-4B53-9BFB-098E51DFCA8E}">
      <dgm:prSet/>
      <dgm:spPr/>
      <dgm:t>
        <a:bodyPr/>
        <a:lstStyle/>
        <a:p>
          <a:endParaRPr lang="pt-BR" sz="1500" b="0"/>
        </a:p>
      </dgm:t>
    </dgm:pt>
    <dgm:pt modelId="{F20E5AE0-D89A-4B58-824E-5E77F61B1ED0}">
      <dgm:prSet phldrT="[Text]" custT="1"/>
      <dgm:spPr>
        <a:xfrm>
          <a:off x="3781327" y="1171727"/>
          <a:ext cx="1574995" cy="692997"/>
        </a:xfrm>
      </dgm:spPr>
      <dgm:t>
        <a:bodyPr/>
        <a:lstStyle/>
        <a:p>
          <a:pPr>
            <a:spcAft>
              <a:spcPts val="0"/>
            </a:spcAft>
          </a:pPr>
          <a:r>
            <a:rPr lang="pt-BR" sz="1500" b="0" dirty="0"/>
            <a:t>Phase I</a:t>
          </a:r>
          <a:br>
            <a:rPr lang="pt-BR" sz="1500" b="0" dirty="0"/>
          </a:br>
          <a:r>
            <a:rPr lang="pt-BR" sz="1500" b="0" dirty="0"/>
            <a:t>1.5 year</a:t>
          </a:r>
        </a:p>
      </dgm:t>
    </dgm:pt>
    <dgm:pt modelId="{870AB5EB-DD9A-4296-9C98-70653B410CAA}" type="parTrans" cxnId="{5653B741-1DEF-4E0B-8CF2-46AFEFC33AC7}">
      <dgm:prSet/>
      <dgm:spPr/>
      <dgm:t>
        <a:bodyPr/>
        <a:lstStyle/>
        <a:p>
          <a:endParaRPr lang="pt-BR" sz="1500" b="0"/>
        </a:p>
      </dgm:t>
    </dgm:pt>
    <dgm:pt modelId="{A40488A0-001E-40E3-BB87-831F52531068}" type="sibTrans" cxnId="{5653B741-1DEF-4E0B-8CF2-46AFEFC33AC7}">
      <dgm:prSet/>
      <dgm:spPr/>
      <dgm:t>
        <a:bodyPr/>
        <a:lstStyle/>
        <a:p>
          <a:endParaRPr lang="pt-BR" sz="1500" b="0"/>
        </a:p>
      </dgm:t>
    </dgm:pt>
    <dgm:pt modelId="{7FBCBA67-33F0-4131-B41B-4C41DBB68DD7}">
      <dgm:prSet phldrT="[Text]" custT="1"/>
      <dgm:spPr>
        <a:xfrm>
          <a:off x="5041323" y="1171727"/>
          <a:ext cx="1574995" cy="692997"/>
        </a:xfrm>
      </dgm:spPr>
      <dgm:t>
        <a:bodyPr/>
        <a:lstStyle/>
        <a:p>
          <a:pPr>
            <a:spcAft>
              <a:spcPts val="0"/>
            </a:spcAft>
          </a:pPr>
          <a:r>
            <a:rPr lang="pt-BR" sz="1500" b="0" dirty="0"/>
            <a:t>Phase II</a:t>
          </a:r>
          <a:br>
            <a:rPr lang="pt-BR" sz="1500" b="0" dirty="0"/>
          </a:br>
          <a:r>
            <a:rPr lang="pt-BR" sz="1500" b="0" dirty="0"/>
            <a:t>2 years</a:t>
          </a:r>
        </a:p>
      </dgm:t>
    </dgm:pt>
    <dgm:pt modelId="{45E074EB-43D5-4190-9B2B-9C5199B0C6EF}" type="parTrans" cxnId="{5A68BC17-F658-4C08-B837-27A893BC0BF2}">
      <dgm:prSet/>
      <dgm:spPr/>
      <dgm:t>
        <a:bodyPr/>
        <a:lstStyle/>
        <a:p>
          <a:endParaRPr lang="pt-BR" sz="1500" b="0"/>
        </a:p>
      </dgm:t>
    </dgm:pt>
    <dgm:pt modelId="{0A68DDF8-9BD6-4257-A174-FD79E2A47D39}" type="sibTrans" cxnId="{5A68BC17-F658-4C08-B837-27A893BC0BF2}">
      <dgm:prSet/>
      <dgm:spPr/>
      <dgm:t>
        <a:bodyPr/>
        <a:lstStyle/>
        <a:p>
          <a:endParaRPr lang="pt-BR" sz="1500" b="0"/>
        </a:p>
      </dgm:t>
    </dgm:pt>
    <dgm:pt modelId="{49F4CF21-0AE6-4783-8FC2-C26078CFBCCB}">
      <dgm:prSet phldrT="[Text]" custT="1"/>
      <dgm:spPr>
        <a:xfrm>
          <a:off x="6301319" y="1171727"/>
          <a:ext cx="1574995" cy="692997"/>
        </a:xfrm>
      </dgm:spPr>
      <dgm:t>
        <a:bodyPr/>
        <a:lstStyle/>
        <a:p>
          <a:r>
            <a:rPr lang="pt-BR" sz="1500" b="0" dirty="0"/>
            <a:t>Phase III</a:t>
          </a:r>
          <a:br>
            <a:rPr lang="pt-BR" sz="1500" b="0" dirty="0"/>
          </a:br>
          <a:r>
            <a:rPr lang="pt-BR" sz="1500" b="0" dirty="0"/>
            <a:t>3 years</a:t>
          </a:r>
        </a:p>
      </dgm:t>
    </dgm:pt>
    <dgm:pt modelId="{B763CB66-FAD8-4D6A-8A6D-F31C327DE66E}" type="parTrans" cxnId="{32520AC7-1EC4-4799-9F5D-A9E82573B0AE}">
      <dgm:prSet/>
      <dgm:spPr/>
      <dgm:t>
        <a:bodyPr/>
        <a:lstStyle/>
        <a:p>
          <a:endParaRPr lang="pt-BR" sz="1500" b="0"/>
        </a:p>
      </dgm:t>
    </dgm:pt>
    <dgm:pt modelId="{EC2422D0-30A3-4F1D-96C4-FACB89B9DE63}" type="sibTrans" cxnId="{32520AC7-1EC4-4799-9F5D-A9E82573B0AE}">
      <dgm:prSet/>
      <dgm:spPr/>
      <dgm:t>
        <a:bodyPr/>
        <a:lstStyle/>
        <a:p>
          <a:endParaRPr lang="pt-BR" sz="1500" b="0"/>
        </a:p>
      </dgm:t>
    </dgm:pt>
    <dgm:pt modelId="{6C1969D2-D946-437D-937D-256C816E5C64}">
      <dgm:prSet phldrT="[Text]" custT="1"/>
      <dgm:spPr>
        <a:xfrm>
          <a:off x="7561316" y="1171727"/>
          <a:ext cx="1574995" cy="692997"/>
        </a:xfrm>
      </dgm:spPr>
      <dgm:t>
        <a:bodyPr/>
        <a:lstStyle/>
        <a:p>
          <a:r>
            <a:rPr lang="pt-BR" sz="1400" b="0" dirty="0"/>
            <a:t>Registration &amp;   </a:t>
          </a:r>
          <a:r>
            <a:rPr lang="en-US" sz="1400" b="0" i="0" dirty="0" err="1"/>
            <a:t>Postmarketing</a:t>
          </a:r>
          <a:r>
            <a:rPr lang="en-US" sz="1400" b="0" i="0" dirty="0"/>
            <a:t> surveillance</a:t>
          </a:r>
          <a:endParaRPr lang="pt-BR" sz="1400" b="0" dirty="0"/>
        </a:p>
      </dgm:t>
    </dgm:pt>
    <dgm:pt modelId="{1988DEAF-1D84-45CA-BE1E-A98CD50257CA}" type="parTrans" cxnId="{E15A052D-02FB-4079-B49E-5E112E0E735F}">
      <dgm:prSet/>
      <dgm:spPr/>
      <dgm:t>
        <a:bodyPr/>
        <a:lstStyle/>
        <a:p>
          <a:endParaRPr lang="en-US" sz="1500" b="0"/>
        </a:p>
      </dgm:t>
    </dgm:pt>
    <dgm:pt modelId="{5EB963AE-C321-4B58-9349-5AAC3D255F88}" type="sibTrans" cxnId="{E15A052D-02FB-4079-B49E-5E112E0E735F}">
      <dgm:prSet/>
      <dgm:spPr/>
      <dgm:t>
        <a:bodyPr/>
        <a:lstStyle/>
        <a:p>
          <a:endParaRPr lang="en-US" sz="1500" b="0"/>
        </a:p>
      </dgm:t>
    </dgm:pt>
    <dgm:pt modelId="{9931D0F3-339D-4E77-B5FE-2EC42047F49A}" type="pres">
      <dgm:prSet presAssocID="{3E8B0609-B597-4914-8613-75A34CACF410}" presName="Name0" presStyleCnt="0">
        <dgm:presLayoutVars>
          <dgm:dir/>
          <dgm:resizeHandles val="exact"/>
        </dgm:presLayoutVars>
      </dgm:prSet>
      <dgm:spPr/>
    </dgm:pt>
    <dgm:pt modelId="{1B41B2B9-51C6-46A1-B818-07861061DCB0}" type="pres">
      <dgm:prSet presAssocID="{8CE0D85E-5158-4596-9DA9-C23B570414FE}" presName="parTxOnly" presStyleLbl="node1" presStyleIdx="0" presStyleCnt="6">
        <dgm:presLayoutVars>
          <dgm:bulletEnabled val="1"/>
        </dgm:presLayoutVars>
      </dgm:prSet>
      <dgm:spPr/>
    </dgm:pt>
    <dgm:pt modelId="{095D7E53-B66A-4173-B914-0398AEF84B67}" type="pres">
      <dgm:prSet presAssocID="{739E3F2D-9845-4A04-BF85-F9FA32C94FAA}" presName="parSpace" presStyleCnt="0"/>
      <dgm:spPr/>
    </dgm:pt>
    <dgm:pt modelId="{280D37B0-8215-45DF-86FC-1FF4E718AD89}" type="pres">
      <dgm:prSet presAssocID="{F7FA59BC-7579-4F0E-8DFC-8D29BBAC5B0A}" presName="parTxOnly" presStyleLbl="node1" presStyleIdx="1" presStyleCnt="6">
        <dgm:presLayoutVars>
          <dgm:bulletEnabled val="1"/>
        </dgm:presLayoutVars>
      </dgm:prSet>
      <dgm:spPr/>
    </dgm:pt>
    <dgm:pt modelId="{08229551-CBFC-4216-8FA1-C89FFF29F68F}" type="pres">
      <dgm:prSet presAssocID="{B565C0E8-0A18-4A83-8E0E-C73303F1939F}" presName="parSpace" presStyleCnt="0"/>
      <dgm:spPr/>
    </dgm:pt>
    <dgm:pt modelId="{0E88FE26-812E-4345-810E-412E91770670}" type="pres">
      <dgm:prSet presAssocID="{F20E5AE0-D89A-4B58-824E-5E77F61B1ED0}" presName="parTxOnly" presStyleLbl="node1" presStyleIdx="2" presStyleCnt="6">
        <dgm:presLayoutVars>
          <dgm:bulletEnabled val="1"/>
        </dgm:presLayoutVars>
      </dgm:prSet>
      <dgm:spPr/>
    </dgm:pt>
    <dgm:pt modelId="{71DD3627-ECCB-40CA-9533-1E9FAAE6A721}" type="pres">
      <dgm:prSet presAssocID="{A40488A0-001E-40E3-BB87-831F52531068}" presName="parSpace" presStyleCnt="0"/>
      <dgm:spPr/>
    </dgm:pt>
    <dgm:pt modelId="{E4EF62AD-7ACC-4912-9C14-ACB26FB78947}" type="pres">
      <dgm:prSet presAssocID="{7FBCBA67-33F0-4131-B41B-4C41DBB68DD7}" presName="parTxOnly" presStyleLbl="node1" presStyleIdx="3" presStyleCnt="6">
        <dgm:presLayoutVars>
          <dgm:bulletEnabled val="1"/>
        </dgm:presLayoutVars>
      </dgm:prSet>
      <dgm:spPr/>
    </dgm:pt>
    <dgm:pt modelId="{DE4885F4-C2E9-49F3-85C0-2635D89FF5CA}" type="pres">
      <dgm:prSet presAssocID="{0A68DDF8-9BD6-4257-A174-FD79E2A47D39}" presName="parSpace" presStyleCnt="0"/>
      <dgm:spPr/>
    </dgm:pt>
    <dgm:pt modelId="{380D5BE4-BFD5-4193-9837-669CD46A8FD4}" type="pres">
      <dgm:prSet presAssocID="{49F4CF21-0AE6-4783-8FC2-C26078CFBCCB}" presName="parTxOnly" presStyleLbl="node1" presStyleIdx="4" presStyleCnt="6">
        <dgm:presLayoutVars>
          <dgm:bulletEnabled val="1"/>
        </dgm:presLayoutVars>
      </dgm:prSet>
      <dgm:spPr/>
    </dgm:pt>
    <dgm:pt modelId="{9BFF638D-B845-4A07-8494-3FADE9F1F096}" type="pres">
      <dgm:prSet presAssocID="{EC2422D0-30A3-4F1D-96C4-FACB89B9DE63}" presName="parSpace" presStyleCnt="0"/>
      <dgm:spPr/>
    </dgm:pt>
    <dgm:pt modelId="{ACF03F54-FE87-47EB-9B56-B0AF7DA3A638}" type="pres">
      <dgm:prSet presAssocID="{6C1969D2-D946-437D-937D-256C816E5C64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9055207-00AD-4B53-9BFB-098E51DFCA8E}" srcId="{3E8B0609-B597-4914-8613-75A34CACF410}" destId="{F7FA59BC-7579-4F0E-8DFC-8D29BBAC5B0A}" srcOrd="1" destOrd="0" parTransId="{FEC06B22-A31D-4672-9D19-86B1410501C7}" sibTransId="{B565C0E8-0A18-4A83-8E0E-C73303F1939F}"/>
    <dgm:cxn modelId="{32BA760B-943F-45C8-B69E-758C734117CC}" type="presOf" srcId="{49F4CF21-0AE6-4783-8FC2-C26078CFBCCB}" destId="{380D5BE4-BFD5-4193-9837-669CD46A8FD4}" srcOrd="0" destOrd="0" presId="urn:microsoft.com/office/officeart/2005/8/layout/hChevron3"/>
    <dgm:cxn modelId="{5A68BC17-F658-4C08-B837-27A893BC0BF2}" srcId="{3E8B0609-B597-4914-8613-75A34CACF410}" destId="{7FBCBA67-33F0-4131-B41B-4C41DBB68DD7}" srcOrd="3" destOrd="0" parTransId="{45E074EB-43D5-4190-9B2B-9C5199B0C6EF}" sibTransId="{0A68DDF8-9BD6-4257-A174-FD79E2A47D39}"/>
    <dgm:cxn modelId="{0B5EFA2A-A7C8-4CFE-BF3C-7D74F16BBDF5}" type="presOf" srcId="{7FBCBA67-33F0-4131-B41B-4C41DBB68DD7}" destId="{E4EF62AD-7ACC-4912-9C14-ACB26FB78947}" srcOrd="0" destOrd="0" presId="urn:microsoft.com/office/officeart/2005/8/layout/hChevron3"/>
    <dgm:cxn modelId="{E15A052D-02FB-4079-B49E-5E112E0E735F}" srcId="{3E8B0609-B597-4914-8613-75A34CACF410}" destId="{6C1969D2-D946-437D-937D-256C816E5C64}" srcOrd="5" destOrd="0" parTransId="{1988DEAF-1D84-45CA-BE1E-A98CD50257CA}" sibTransId="{5EB963AE-C321-4B58-9349-5AAC3D255F88}"/>
    <dgm:cxn modelId="{FF6A6B2E-FD21-4830-81A0-17EC1E4A8D1B}" srcId="{3E8B0609-B597-4914-8613-75A34CACF410}" destId="{8CE0D85E-5158-4596-9DA9-C23B570414FE}" srcOrd="0" destOrd="0" parTransId="{6F903A3C-DD46-47F5-B417-500320EBF28E}" sibTransId="{739E3F2D-9845-4A04-BF85-F9FA32C94FAA}"/>
    <dgm:cxn modelId="{74AF3133-785B-40F2-8B10-67A8796C3D00}" type="presOf" srcId="{F20E5AE0-D89A-4B58-824E-5E77F61B1ED0}" destId="{0E88FE26-812E-4345-810E-412E91770670}" srcOrd="0" destOrd="0" presId="urn:microsoft.com/office/officeart/2005/8/layout/hChevron3"/>
    <dgm:cxn modelId="{3703D63F-88DF-4446-BFC9-E7EF1E88D281}" type="presOf" srcId="{3E8B0609-B597-4914-8613-75A34CACF410}" destId="{9931D0F3-339D-4E77-B5FE-2EC42047F49A}" srcOrd="0" destOrd="0" presId="urn:microsoft.com/office/officeart/2005/8/layout/hChevron3"/>
    <dgm:cxn modelId="{5653B741-1DEF-4E0B-8CF2-46AFEFC33AC7}" srcId="{3E8B0609-B597-4914-8613-75A34CACF410}" destId="{F20E5AE0-D89A-4B58-824E-5E77F61B1ED0}" srcOrd="2" destOrd="0" parTransId="{870AB5EB-DD9A-4296-9C98-70653B410CAA}" sibTransId="{A40488A0-001E-40E3-BB87-831F52531068}"/>
    <dgm:cxn modelId="{DCDF7746-92B1-4ED4-93D5-F292DBBD6333}" type="presOf" srcId="{8CE0D85E-5158-4596-9DA9-C23B570414FE}" destId="{1B41B2B9-51C6-46A1-B818-07861061DCB0}" srcOrd="0" destOrd="0" presId="urn:microsoft.com/office/officeart/2005/8/layout/hChevron3"/>
    <dgm:cxn modelId="{74D27571-54E2-4673-BBAE-FFBFC5658CBE}" type="presOf" srcId="{F7FA59BC-7579-4F0E-8DFC-8D29BBAC5B0A}" destId="{280D37B0-8215-45DF-86FC-1FF4E718AD89}" srcOrd="0" destOrd="0" presId="urn:microsoft.com/office/officeart/2005/8/layout/hChevron3"/>
    <dgm:cxn modelId="{BAC1D17A-F153-472D-89C7-C1E47C25563A}" type="presOf" srcId="{6C1969D2-D946-437D-937D-256C816E5C64}" destId="{ACF03F54-FE87-47EB-9B56-B0AF7DA3A638}" srcOrd="0" destOrd="0" presId="urn:microsoft.com/office/officeart/2005/8/layout/hChevron3"/>
    <dgm:cxn modelId="{32520AC7-1EC4-4799-9F5D-A9E82573B0AE}" srcId="{3E8B0609-B597-4914-8613-75A34CACF410}" destId="{49F4CF21-0AE6-4783-8FC2-C26078CFBCCB}" srcOrd="4" destOrd="0" parTransId="{B763CB66-FAD8-4D6A-8A6D-F31C327DE66E}" sibTransId="{EC2422D0-30A3-4F1D-96C4-FACB89B9DE63}"/>
    <dgm:cxn modelId="{DE41AE31-9580-42B6-BADF-2D23863844B2}" type="presParOf" srcId="{9931D0F3-339D-4E77-B5FE-2EC42047F49A}" destId="{1B41B2B9-51C6-46A1-B818-07861061DCB0}" srcOrd="0" destOrd="0" presId="urn:microsoft.com/office/officeart/2005/8/layout/hChevron3"/>
    <dgm:cxn modelId="{E42213DE-4AA3-4337-8B14-68024296156A}" type="presParOf" srcId="{9931D0F3-339D-4E77-B5FE-2EC42047F49A}" destId="{095D7E53-B66A-4173-B914-0398AEF84B67}" srcOrd="1" destOrd="0" presId="urn:microsoft.com/office/officeart/2005/8/layout/hChevron3"/>
    <dgm:cxn modelId="{A23D0AB7-CB8F-437C-9690-0D9B6D8B2741}" type="presParOf" srcId="{9931D0F3-339D-4E77-B5FE-2EC42047F49A}" destId="{280D37B0-8215-45DF-86FC-1FF4E718AD89}" srcOrd="2" destOrd="0" presId="urn:microsoft.com/office/officeart/2005/8/layout/hChevron3"/>
    <dgm:cxn modelId="{3C03F5C2-4131-4FA3-9F18-5C7DA0C2F5D4}" type="presParOf" srcId="{9931D0F3-339D-4E77-B5FE-2EC42047F49A}" destId="{08229551-CBFC-4216-8FA1-C89FFF29F68F}" srcOrd="3" destOrd="0" presId="urn:microsoft.com/office/officeart/2005/8/layout/hChevron3"/>
    <dgm:cxn modelId="{48B8D13A-9A21-4583-B2F0-D5946DE4FB6F}" type="presParOf" srcId="{9931D0F3-339D-4E77-B5FE-2EC42047F49A}" destId="{0E88FE26-812E-4345-810E-412E91770670}" srcOrd="4" destOrd="0" presId="urn:microsoft.com/office/officeart/2005/8/layout/hChevron3"/>
    <dgm:cxn modelId="{37F36459-13F9-40CC-B5EB-6AC518A7F13C}" type="presParOf" srcId="{9931D0F3-339D-4E77-B5FE-2EC42047F49A}" destId="{71DD3627-ECCB-40CA-9533-1E9FAAE6A721}" srcOrd="5" destOrd="0" presId="urn:microsoft.com/office/officeart/2005/8/layout/hChevron3"/>
    <dgm:cxn modelId="{320D6ED1-D441-4CA7-99C0-6055996389ED}" type="presParOf" srcId="{9931D0F3-339D-4E77-B5FE-2EC42047F49A}" destId="{E4EF62AD-7ACC-4912-9C14-ACB26FB78947}" srcOrd="6" destOrd="0" presId="urn:microsoft.com/office/officeart/2005/8/layout/hChevron3"/>
    <dgm:cxn modelId="{CBD37648-F01F-42AE-ACBC-9B93057EA2FF}" type="presParOf" srcId="{9931D0F3-339D-4E77-B5FE-2EC42047F49A}" destId="{DE4885F4-C2E9-49F3-85C0-2635D89FF5CA}" srcOrd="7" destOrd="0" presId="urn:microsoft.com/office/officeart/2005/8/layout/hChevron3"/>
    <dgm:cxn modelId="{FA09E1A6-A115-40F6-B8FA-CBA690A489AA}" type="presParOf" srcId="{9931D0F3-339D-4E77-B5FE-2EC42047F49A}" destId="{380D5BE4-BFD5-4193-9837-669CD46A8FD4}" srcOrd="8" destOrd="0" presId="urn:microsoft.com/office/officeart/2005/8/layout/hChevron3"/>
    <dgm:cxn modelId="{A6E25230-EA9B-4D92-83A1-6E08638A8625}" type="presParOf" srcId="{9931D0F3-339D-4E77-B5FE-2EC42047F49A}" destId="{9BFF638D-B845-4A07-8494-3FADE9F1F096}" srcOrd="9" destOrd="0" presId="urn:microsoft.com/office/officeart/2005/8/layout/hChevron3"/>
    <dgm:cxn modelId="{35FE7443-9823-41C2-9EE0-A0BC43C080DC}" type="presParOf" srcId="{9931D0F3-339D-4E77-B5FE-2EC42047F49A}" destId="{ACF03F54-FE87-47EB-9B56-B0AF7DA3A63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B3EBF-9042-44AA-8C30-A56C59BA4204}" type="doc">
      <dgm:prSet loTypeId="urn:microsoft.com/office/officeart/2005/8/layout/cycle8" loCatId="cycle" qsTypeId="urn:microsoft.com/office/officeart/2005/8/quickstyle/simple1" qsCatId="simple" csTypeId="urn:microsoft.com/office/officeart/2005/8/colors/colorful1#1" csCatId="colorful" phldr="1"/>
      <dgm:spPr/>
    </dgm:pt>
    <dgm:pt modelId="{5EE85E3D-C997-44B4-A947-FCA75448B266}">
      <dgm:prSet phldrT="[Text]" custT="1"/>
      <dgm:spPr>
        <a:xfrm>
          <a:off x="138612" y="125808"/>
          <a:ext cx="1707249" cy="1707249"/>
        </a:xfrm>
        <a:solidFill>
          <a:srgbClr val="F7964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lIns="0" tIns="0" rIns="0" bIns="0"/>
        <a:lstStyle/>
        <a:p>
          <a:r>
            <a:rPr lang="en-US" sz="14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ABF522D6-3D4F-4A97-B9C5-0145C9F4EAC5}" type="sibTrans" cxnId="{DBC67E6E-FECD-44DB-A1DF-36FA1032BCE0}">
      <dgm:prSet/>
      <dgm:spPr/>
      <dgm:t>
        <a:bodyPr/>
        <a:lstStyle/>
        <a:p>
          <a:endParaRPr lang="en-US" sz="1400"/>
        </a:p>
      </dgm:t>
    </dgm:pt>
    <dgm:pt modelId="{D87BD58E-0907-495F-AA1E-C57CAD94EC63}" type="parTrans" cxnId="{DBC67E6E-FECD-44DB-A1DF-36FA1032BCE0}">
      <dgm:prSet/>
      <dgm:spPr/>
      <dgm:t>
        <a:bodyPr/>
        <a:lstStyle/>
        <a:p>
          <a:endParaRPr lang="en-US" sz="1400"/>
        </a:p>
      </dgm:t>
    </dgm:pt>
    <dgm:pt modelId="{460D5222-1E04-4C39-B9BA-93A93D1D0DBA}">
      <dgm:prSet phldrT="[Text]" custT="1"/>
      <dgm:spPr>
        <a:xfrm>
          <a:off x="123979" y="171334"/>
          <a:ext cx="1707249" cy="1707249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14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1475F700-288E-4436-AAFF-E71303D1EC6B}" type="sibTrans" cxnId="{2421DDF8-A050-4590-8B69-6A899D45BF39}">
      <dgm:prSet/>
      <dgm:spPr/>
      <dgm:t>
        <a:bodyPr/>
        <a:lstStyle/>
        <a:p>
          <a:endParaRPr lang="en-US" sz="1400"/>
        </a:p>
      </dgm:t>
    </dgm:pt>
    <dgm:pt modelId="{2521768E-DFEB-4E76-88AF-F5D8F745835B}" type="parTrans" cxnId="{2421DDF8-A050-4590-8B69-6A899D45BF39}">
      <dgm:prSet/>
      <dgm:spPr/>
      <dgm:t>
        <a:bodyPr/>
        <a:lstStyle/>
        <a:p>
          <a:endParaRPr lang="en-US" sz="1400"/>
        </a:p>
      </dgm:t>
    </dgm:pt>
    <dgm:pt modelId="{9FB60B6B-84B7-47EF-8236-A51F666A887F}">
      <dgm:prSet phldrT="[Text]" custT="1"/>
      <dgm:spPr>
        <a:xfrm>
          <a:off x="162595" y="199382"/>
          <a:ext cx="1707249" cy="1707249"/>
        </a:xfr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14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AD9D2EA1-7BCD-44D0-B3E5-1E07B598FA04}" type="sibTrans" cxnId="{499B6710-6E7C-45CB-AE2C-BB8F7E0D02FF}">
      <dgm:prSet/>
      <dgm:spPr/>
      <dgm:t>
        <a:bodyPr/>
        <a:lstStyle/>
        <a:p>
          <a:endParaRPr lang="en-US" sz="1400"/>
        </a:p>
      </dgm:t>
    </dgm:pt>
    <dgm:pt modelId="{7B13A94D-395A-45CD-9072-88A78FC5D9A3}" type="parTrans" cxnId="{499B6710-6E7C-45CB-AE2C-BB8F7E0D02FF}">
      <dgm:prSet/>
      <dgm:spPr/>
      <dgm:t>
        <a:bodyPr/>
        <a:lstStyle/>
        <a:p>
          <a:endParaRPr lang="en-US" sz="1400"/>
        </a:p>
      </dgm:t>
    </dgm:pt>
    <dgm:pt modelId="{02C45798-C0FC-4751-90DA-E2733EC9E2F5}">
      <dgm:prSet phldrT="[Text]" custT="1"/>
      <dgm:spPr>
        <a:xfrm>
          <a:off x="201212" y="171334"/>
          <a:ext cx="1707249" cy="1707249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14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5B5A7425-4E3F-48AD-87A1-BCFEFA2964B5}" type="sibTrans" cxnId="{6B88388E-C4C7-451D-B6C2-E00CF8526FDE}">
      <dgm:prSet/>
      <dgm:spPr/>
      <dgm:t>
        <a:bodyPr/>
        <a:lstStyle/>
        <a:p>
          <a:endParaRPr lang="en-US" sz="1400"/>
        </a:p>
      </dgm:t>
    </dgm:pt>
    <dgm:pt modelId="{DFB81F0B-347C-4428-A8A1-8D43E7662FF0}" type="parTrans" cxnId="{6B88388E-C4C7-451D-B6C2-E00CF8526FDE}">
      <dgm:prSet/>
      <dgm:spPr/>
      <dgm:t>
        <a:bodyPr/>
        <a:lstStyle/>
        <a:p>
          <a:endParaRPr lang="en-US" sz="1400"/>
        </a:p>
      </dgm:t>
    </dgm:pt>
    <dgm:pt modelId="{4BB91090-E031-42A1-BDEC-27C4F188CAFE}">
      <dgm:prSet phldrT="[Text]" custT="1"/>
      <dgm:spPr>
        <a:xfrm>
          <a:off x="186578" y="125808"/>
          <a:ext cx="1707249" cy="1707249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14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AA5F77E5-0C7A-4AB6-A52C-D2B991B9484D}" type="sibTrans" cxnId="{D5E9E5B8-0600-44DF-8316-8D1380991860}">
      <dgm:prSet/>
      <dgm:spPr/>
      <dgm:t>
        <a:bodyPr/>
        <a:lstStyle/>
        <a:p>
          <a:endParaRPr lang="en-US" sz="1400"/>
        </a:p>
      </dgm:t>
    </dgm:pt>
    <dgm:pt modelId="{89CD3D3E-D919-4A8B-ACC0-A079B596FEA9}" type="parTrans" cxnId="{D5E9E5B8-0600-44DF-8316-8D1380991860}">
      <dgm:prSet/>
      <dgm:spPr/>
      <dgm:t>
        <a:bodyPr/>
        <a:lstStyle/>
        <a:p>
          <a:endParaRPr lang="en-US" sz="1400"/>
        </a:p>
      </dgm:t>
    </dgm:pt>
    <dgm:pt modelId="{032CB8BC-A771-4B1F-B61D-2C98A2A628BF}" type="pres">
      <dgm:prSet presAssocID="{7ABB3EBF-9042-44AA-8C30-A56C59BA4204}" presName="compositeShape" presStyleCnt="0">
        <dgm:presLayoutVars>
          <dgm:chMax val="7"/>
          <dgm:dir/>
          <dgm:resizeHandles val="exact"/>
        </dgm:presLayoutVars>
      </dgm:prSet>
      <dgm:spPr/>
    </dgm:pt>
    <dgm:pt modelId="{14732D76-1C66-41A1-A4B0-122A266DC01F}" type="pres">
      <dgm:prSet presAssocID="{7ABB3EBF-9042-44AA-8C30-A56C59BA4204}" presName="wedge1" presStyleLbl="node1" presStyleIdx="0" presStyleCnt="5"/>
      <dgm:spPr>
        <a:prstGeom prst="pie">
          <a:avLst>
            <a:gd name="adj1" fmla="val 16200000"/>
            <a:gd name="adj2" fmla="val 20520000"/>
          </a:avLst>
        </a:prstGeom>
      </dgm:spPr>
    </dgm:pt>
    <dgm:pt modelId="{4B035E41-4652-446D-BDBC-800A254C70E5}" type="pres">
      <dgm:prSet presAssocID="{7ABB3EBF-9042-44AA-8C30-A56C59BA4204}" presName="dummy1a" presStyleCnt="0"/>
      <dgm:spPr/>
    </dgm:pt>
    <dgm:pt modelId="{62776033-A97F-4183-8C2A-2E62DC3D6D6D}" type="pres">
      <dgm:prSet presAssocID="{7ABB3EBF-9042-44AA-8C30-A56C59BA4204}" presName="dummy1b" presStyleCnt="0"/>
      <dgm:spPr/>
    </dgm:pt>
    <dgm:pt modelId="{5A6E0792-61B5-4614-AD5D-3A48F60CF6DC}" type="pres">
      <dgm:prSet presAssocID="{7ABB3EBF-9042-44AA-8C30-A56C59BA4204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7A290D0-4B20-4BCE-942D-D2CB38053174}" type="pres">
      <dgm:prSet presAssocID="{7ABB3EBF-9042-44AA-8C30-A56C59BA4204}" presName="wedge2" presStyleLbl="node1" presStyleIdx="1" presStyleCnt="5"/>
      <dgm:spPr>
        <a:prstGeom prst="pie">
          <a:avLst>
            <a:gd name="adj1" fmla="val 20520000"/>
            <a:gd name="adj2" fmla="val 3240000"/>
          </a:avLst>
        </a:prstGeom>
      </dgm:spPr>
    </dgm:pt>
    <dgm:pt modelId="{AF350E86-F6A2-4212-BFD0-69F5D29C09CD}" type="pres">
      <dgm:prSet presAssocID="{7ABB3EBF-9042-44AA-8C30-A56C59BA4204}" presName="dummy2a" presStyleCnt="0"/>
      <dgm:spPr/>
    </dgm:pt>
    <dgm:pt modelId="{0E043578-3C63-4EB5-930C-C1FBBE5D5AE5}" type="pres">
      <dgm:prSet presAssocID="{7ABB3EBF-9042-44AA-8C30-A56C59BA4204}" presName="dummy2b" presStyleCnt="0"/>
      <dgm:spPr/>
    </dgm:pt>
    <dgm:pt modelId="{AF4AC7FE-0F91-4BEC-B85C-E38872C67793}" type="pres">
      <dgm:prSet presAssocID="{7ABB3EBF-9042-44AA-8C30-A56C59BA4204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55E2B34-05BE-40DC-A5C0-FC0AB2447AF5}" type="pres">
      <dgm:prSet presAssocID="{7ABB3EBF-9042-44AA-8C30-A56C59BA4204}" presName="wedge3" presStyleLbl="node1" presStyleIdx="2" presStyleCnt="5"/>
      <dgm:spPr>
        <a:prstGeom prst="pie">
          <a:avLst>
            <a:gd name="adj1" fmla="val 3240000"/>
            <a:gd name="adj2" fmla="val 7560000"/>
          </a:avLst>
        </a:prstGeom>
      </dgm:spPr>
    </dgm:pt>
    <dgm:pt modelId="{EADBC6CB-3A40-42C7-A124-7B277674886B}" type="pres">
      <dgm:prSet presAssocID="{7ABB3EBF-9042-44AA-8C30-A56C59BA4204}" presName="dummy3a" presStyleCnt="0"/>
      <dgm:spPr/>
    </dgm:pt>
    <dgm:pt modelId="{D58C3F9F-DBFD-44F0-8D3C-BF98702C4628}" type="pres">
      <dgm:prSet presAssocID="{7ABB3EBF-9042-44AA-8C30-A56C59BA4204}" presName="dummy3b" presStyleCnt="0"/>
      <dgm:spPr/>
    </dgm:pt>
    <dgm:pt modelId="{6F126339-830D-4F8B-B928-6092938696BB}" type="pres">
      <dgm:prSet presAssocID="{7ABB3EBF-9042-44AA-8C30-A56C59BA4204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8C7DDCD-8363-4394-8AB1-69A7E9CF2A04}" type="pres">
      <dgm:prSet presAssocID="{7ABB3EBF-9042-44AA-8C30-A56C59BA4204}" presName="wedge4" presStyleLbl="node1" presStyleIdx="3" presStyleCnt="5"/>
      <dgm:spPr>
        <a:prstGeom prst="pie">
          <a:avLst>
            <a:gd name="adj1" fmla="val 7560000"/>
            <a:gd name="adj2" fmla="val 11880000"/>
          </a:avLst>
        </a:prstGeom>
      </dgm:spPr>
    </dgm:pt>
    <dgm:pt modelId="{59E54E86-FE21-4801-9A67-9E9917CE35FB}" type="pres">
      <dgm:prSet presAssocID="{7ABB3EBF-9042-44AA-8C30-A56C59BA4204}" presName="dummy4a" presStyleCnt="0"/>
      <dgm:spPr/>
    </dgm:pt>
    <dgm:pt modelId="{035C4A35-E115-4D28-A99D-45A5E71972EB}" type="pres">
      <dgm:prSet presAssocID="{7ABB3EBF-9042-44AA-8C30-A56C59BA4204}" presName="dummy4b" presStyleCnt="0"/>
      <dgm:spPr/>
    </dgm:pt>
    <dgm:pt modelId="{D219E7C4-A980-46FB-87EE-52A5E2A5BE24}" type="pres">
      <dgm:prSet presAssocID="{7ABB3EBF-9042-44AA-8C30-A56C59BA4204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3F63706-BDF1-40E3-82F2-D61F39FCBD7B}" type="pres">
      <dgm:prSet presAssocID="{7ABB3EBF-9042-44AA-8C30-A56C59BA4204}" presName="wedge5" presStyleLbl="node1" presStyleIdx="4" presStyleCnt="5"/>
      <dgm:spPr>
        <a:prstGeom prst="pie">
          <a:avLst>
            <a:gd name="adj1" fmla="val 11880000"/>
            <a:gd name="adj2" fmla="val 16200000"/>
          </a:avLst>
        </a:prstGeom>
      </dgm:spPr>
    </dgm:pt>
    <dgm:pt modelId="{9E786DDB-04F9-4BF4-A3C4-764252FDA763}" type="pres">
      <dgm:prSet presAssocID="{7ABB3EBF-9042-44AA-8C30-A56C59BA4204}" presName="dummy5a" presStyleCnt="0"/>
      <dgm:spPr/>
    </dgm:pt>
    <dgm:pt modelId="{2B9F78F7-F3C3-443E-ACA4-D6BB13D5DB8C}" type="pres">
      <dgm:prSet presAssocID="{7ABB3EBF-9042-44AA-8C30-A56C59BA4204}" presName="dummy5b" presStyleCnt="0"/>
      <dgm:spPr/>
    </dgm:pt>
    <dgm:pt modelId="{C55E3324-A7A5-43F8-BCB4-1E02DE1DC097}" type="pres">
      <dgm:prSet presAssocID="{7ABB3EBF-9042-44AA-8C30-A56C59BA4204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D68E2FD4-1B65-4493-96E5-DB6BC696AD52}" type="pres">
      <dgm:prSet presAssocID="{AA5F77E5-0C7A-4AB6-A52C-D2B991B9484D}" presName="arrowWedge1" presStyleLbl="fgSibTrans2D1" presStyleIdx="0" presStyleCnt="5"/>
      <dgm:spPr>
        <a:xfrm>
          <a:off x="80811" y="20121"/>
          <a:ext cx="1918623" cy="191862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F4ACE2C8-4A2C-4027-ADCE-5CCDFCF2376D}" type="pres">
      <dgm:prSet presAssocID="{5B5A7425-4E3F-48AD-87A1-BCFEFA2964B5}" presName="arrowWedge2" presStyleLbl="fgSibTrans2D1" presStyleIdx="1" presStyleCnt="5"/>
      <dgm:spPr>
        <a:xfrm>
          <a:off x="95643" y="65632"/>
          <a:ext cx="1918623" cy="191862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D6F6C506-F6AE-42AA-82DB-48EE2CD9CB4D}" type="pres">
      <dgm:prSet presAssocID="{AD9D2EA1-7BCD-44D0-B3E5-1E07B598FA04}" presName="arrowWedge3" presStyleLbl="fgSibTrans2D1" presStyleIdx="2" presStyleCnt="5"/>
      <dgm:spPr>
        <a:xfrm>
          <a:off x="56908" y="93766"/>
          <a:ext cx="1918623" cy="191862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119DEE73-CD7E-4F61-BA9D-78A53AD32225}" type="pres">
      <dgm:prSet presAssocID="{1475F700-288E-4436-AAFF-E71303D1EC6B}" presName="arrowWedge4" presStyleLbl="fgSibTrans2D1" presStyleIdx="3" presStyleCnt="5"/>
      <dgm:spPr>
        <a:xfrm>
          <a:off x="18174" y="65632"/>
          <a:ext cx="1918623" cy="191862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BFA986DA-9187-40B5-9D06-D469E40727C4}" type="pres">
      <dgm:prSet presAssocID="{ABF522D6-3D4F-4A97-B9C5-0145C9F4EAC5}" presName="arrowWedge5" presStyleLbl="fgSibTrans2D1" presStyleIdx="4" presStyleCnt="5"/>
      <dgm:spPr>
        <a:xfrm>
          <a:off x="33006" y="20121"/>
          <a:ext cx="1918623" cy="191862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</dgm:ptLst>
  <dgm:cxnLst>
    <dgm:cxn modelId="{A6898A06-C50C-4CA8-89E5-67972ED2B47A}" type="presOf" srcId="{5EE85E3D-C997-44B4-A947-FCA75448B266}" destId="{F3F63706-BDF1-40E3-82F2-D61F39FCBD7B}" srcOrd="0" destOrd="0" presId="urn:microsoft.com/office/officeart/2005/8/layout/cycle8"/>
    <dgm:cxn modelId="{499B6710-6E7C-45CB-AE2C-BB8F7E0D02FF}" srcId="{7ABB3EBF-9042-44AA-8C30-A56C59BA4204}" destId="{9FB60B6B-84B7-47EF-8236-A51F666A887F}" srcOrd="2" destOrd="0" parTransId="{7B13A94D-395A-45CD-9072-88A78FC5D9A3}" sibTransId="{AD9D2EA1-7BCD-44D0-B3E5-1E07B598FA04}"/>
    <dgm:cxn modelId="{01C06C16-0F2B-4E94-832F-CEA2F2D0002A}" type="presOf" srcId="{460D5222-1E04-4C39-B9BA-93A93D1D0DBA}" destId="{D219E7C4-A980-46FB-87EE-52A5E2A5BE24}" srcOrd="1" destOrd="0" presId="urn:microsoft.com/office/officeart/2005/8/layout/cycle8"/>
    <dgm:cxn modelId="{3CE74C32-D939-4AB5-AF3C-C8264B2AA4EF}" type="presOf" srcId="{460D5222-1E04-4C39-B9BA-93A93D1D0DBA}" destId="{18C7DDCD-8363-4394-8AB1-69A7E9CF2A04}" srcOrd="0" destOrd="0" presId="urn:microsoft.com/office/officeart/2005/8/layout/cycle8"/>
    <dgm:cxn modelId="{A3899933-63C3-40E2-BC01-C652651F16FF}" type="presOf" srcId="{9FB60B6B-84B7-47EF-8236-A51F666A887F}" destId="{A55E2B34-05BE-40DC-A5C0-FC0AB2447AF5}" srcOrd="0" destOrd="0" presId="urn:microsoft.com/office/officeart/2005/8/layout/cycle8"/>
    <dgm:cxn modelId="{514D623D-4F26-4D65-BDF1-FC2C13504D70}" type="presOf" srcId="{02C45798-C0FC-4751-90DA-E2733EC9E2F5}" destId="{AF4AC7FE-0F91-4BEC-B85C-E38872C67793}" srcOrd="1" destOrd="0" presId="urn:microsoft.com/office/officeart/2005/8/layout/cycle8"/>
    <dgm:cxn modelId="{DBC67E6E-FECD-44DB-A1DF-36FA1032BCE0}" srcId="{7ABB3EBF-9042-44AA-8C30-A56C59BA4204}" destId="{5EE85E3D-C997-44B4-A947-FCA75448B266}" srcOrd="4" destOrd="0" parTransId="{D87BD58E-0907-495F-AA1E-C57CAD94EC63}" sibTransId="{ABF522D6-3D4F-4A97-B9C5-0145C9F4EAC5}"/>
    <dgm:cxn modelId="{05D50A7B-DE3C-4937-B7C2-9DA1451C6923}" type="presOf" srcId="{7ABB3EBF-9042-44AA-8C30-A56C59BA4204}" destId="{032CB8BC-A771-4B1F-B61D-2C98A2A628BF}" srcOrd="0" destOrd="0" presId="urn:microsoft.com/office/officeart/2005/8/layout/cycle8"/>
    <dgm:cxn modelId="{6B88388E-C4C7-451D-B6C2-E00CF8526FDE}" srcId="{7ABB3EBF-9042-44AA-8C30-A56C59BA4204}" destId="{02C45798-C0FC-4751-90DA-E2733EC9E2F5}" srcOrd="1" destOrd="0" parTransId="{DFB81F0B-347C-4428-A8A1-8D43E7662FF0}" sibTransId="{5B5A7425-4E3F-48AD-87A1-BCFEFA2964B5}"/>
    <dgm:cxn modelId="{06ED08B4-B982-4329-A3C9-3108B0535965}" type="presOf" srcId="{02C45798-C0FC-4751-90DA-E2733EC9E2F5}" destId="{37A290D0-4B20-4BCE-942D-D2CB38053174}" srcOrd="0" destOrd="0" presId="urn:microsoft.com/office/officeart/2005/8/layout/cycle8"/>
    <dgm:cxn modelId="{D5E9E5B8-0600-44DF-8316-8D1380991860}" srcId="{7ABB3EBF-9042-44AA-8C30-A56C59BA4204}" destId="{4BB91090-E031-42A1-BDEC-27C4F188CAFE}" srcOrd="0" destOrd="0" parTransId="{89CD3D3E-D919-4A8B-ACC0-A079B596FEA9}" sibTransId="{AA5F77E5-0C7A-4AB6-A52C-D2B991B9484D}"/>
    <dgm:cxn modelId="{BDF8FBBF-B457-4088-9859-1144312CB9A7}" type="presOf" srcId="{5EE85E3D-C997-44B4-A947-FCA75448B266}" destId="{C55E3324-A7A5-43F8-BCB4-1E02DE1DC097}" srcOrd="1" destOrd="0" presId="urn:microsoft.com/office/officeart/2005/8/layout/cycle8"/>
    <dgm:cxn modelId="{7E4456C4-64EE-48C6-B9AC-FB69D22BAA6A}" type="presOf" srcId="{4BB91090-E031-42A1-BDEC-27C4F188CAFE}" destId="{14732D76-1C66-41A1-A4B0-122A266DC01F}" srcOrd="0" destOrd="0" presId="urn:microsoft.com/office/officeart/2005/8/layout/cycle8"/>
    <dgm:cxn modelId="{069E3ED6-74F3-4878-A808-398A9E2D1822}" type="presOf" srcId="{4BB91090-E031-42A1-BDEC-27C4F188CAFE}" destId="{5A6E0792-61B5-4614-AD5D-3A48F60CF6DC}" srcOrd="1" destOrd="0" presId="urn:microsoft.com/office/officeart/2005/8/layout/cycle8"/>
    <dgm:cxn modelId="{193775F5-355D-4AEC-B5B0-F225CC907AAF}" type="presOf" srcId="{9FB60B6B-84B7-47EF-8236-A51F666A887F}" destId="{6F126339-830D-4F8B-B928-6092938696BB}" srcOrd="1" destOrd="0" presId="urn:microsoft.com/office/officeart/2005/8/layout/cycle8"/>
    <dgm:cxn modelId="{2421DDF8-A050-4590-8B69-6A899D45BF39}" srcId="{7ABB3EBF-9042-44AA-8C30-A56C59BA4204}" destId="{460D5222-1E04-4C39-B9BA-93A93D1D0DBA}" srcOrd="3" destOrd="0" parTransId="{2521768E-DFEB-4E76-88AF-F5D8F745835B}" sibTransId="{1475F700-288E-4436-AAFF-E71303D1EC6B}"/>
    <dgm:cxn modelId="{52149858-AC35-48A7-A45A-F268331A6014}" type="presParOf" srcId="{032CB8BC-A771-4B1F-B61D-2C98A2A628BF}" destId="{14732D76-1C66-41A1-A4B0-122A266DC01F}" srcOrd="0" destOrd="0" presId="urn:microsoft.com/office/officeart/2005/8/layout/cycle8"/>
    <dgm:cxn modelId="{B0231EBB-4A04-4379-B7DA-707A51D9BE18}" type="presParOf" srcId="{032CB8BC-A771-4B1F-B61D-2C98A2A628BF}" destId="{4B035E41-4652-446D-BDBC-800A254C70E5}" srcOrd="1" destOrd="0" presId="urn:microsoft.com/office/officeart/2005/8/layout/cycle8"/>
    <dgm:cxn modelId="{07C90D6C-DC1C-4227-8206-F1CD498FA2B4}" type="presParOf" srcId="{032CB8BC-A771-4B1F-B61D-2C98A2A628BF}" destId="{62776033-A97F-4183-8C2A-2E62DC3D6D6D}" srcOrd="2" destOrd="0" presId="urn:microsoft.com/office/officeart/2005/8/layout/cycle8"/>
    <dgm:cxn modelId="{3E052867-F5EF-48CF-8DAA-97688F217025}" type="presParOf" srcId="{032CB8BC-A771-4B1F-B61D-2C98A2A628BF}" destId="{5A6E0792-61B5-4614-AD5D-3A48F60CF6DC}" srcOrd="3" destOrd="0" presId="urn:microsoft.com/office/officeart/2005/8/layout/cycle8"/>
    <dgm:cxn modelId="{25D66388-C98E-4CF6-AE53-6A6AC9918F08}" type="presParOf" srcId="{032CB8BC-A771-4B1F-B61D-2C98A2A628BF}" destId="{37A290D0-4B20-4BCE-942D-D2CB38053174}" srcOrd="4" destOrd="0" presId="urn:microsoft.com/office/officeart/2005/8/layout/cycle8"/>
    <dgm:cxn modelId="{283A20CC-CBC5-484B-A9FF-D20E7F7230DF}" type="presParOf" srcId="{032CB8BC-A771-4B1F-B61D-2C98A2A628BF}" destId="{AF350E86-F6A2-4212-BFD0-69F5D29C09CD}" srcOrd="5" destOrd="0" presId="urn:microsoft.com/office/officeart/2005/8/layout/cycle8"/>
    <dgm:cxn modelId="{82CAD199-9180-4577-BD33-A80639A94CAD}" type="presParOf" srcId="{032CB8BC-A771-4B1F-B61D-2C98A2A628BF}" destId="{0E043578-3C63-4EB5-930C-C1FBBE5D5AE5}" srcOrd="6" destOrd="0" presId="urn:microsoft.com/office/officeart/2005/8/layout/cycle8"/>
    <dgm:cxn modelId="{E731C57D-62D3-4A95-BEA0-ECEFE264FBD4}" type="presParOf" srcId="{032CB8BC-A771-4B1F-B61D-2C98A2A628BF}" destId="{AF4AC7FE-0F91-4BEC-B85C-E38872C67793}" srcOrd="7" destOrd="0" presId="urn:microsoft.com/office/officeart/2005/8/layout/cycle8"/>
    <dgm:cxn modelId="{9339108E-ACFB-4F61-8345-4A189157C1BA}" type="presParOf" srcId="{032CB8BC-A771-4B1F-B61D-2C98A2A628BF}" destId="{A55E2B34-05BE-40DC-A5C0-FC0AB2447AF5}" srcOrd="8" destOrd="0" presId="urn:microsoft.com/office/officeart/2005/8/layout/cycle8"/>
    <dgm:cxn modelId="{A3067B21-EB2E-486F-9FFC-92E8DBEF3B2B}" type="presParOf" srcId="{032CB8BC-A771-4B1F-B61D-2C98A2A628BF}" destId="{EADBC6CB-3A40-42C7-A124-7B277674886B}" srcOrd="9" destOrd="0" presId="urn:microsoft.com/office/officeart/2005/8/layout/cycle8"/>
    <dgm:cxn modelId="{4700E01C-BB95-4ABA-8E9F-D8A2287B3404}" type="presParOf" srcId="{032CB8BC-A771-4B1F-B61D-2C98A2A628BF}" destId="{D58C3F9F-DBFD-44F0-8D3C-BF98702C4628}" srcOrd="10" destOrd="0" presId="urn:microsoft.com/office/officeart/2005/8/layout/cycle8"/>
    <dgm:cxn modelId="{0503E21A-C500-4D21-BF88-A8EB634142C7}" type="presParOf" srcId="{032CB8BC-A771-4B1F-B61D-2C98A2A628BF}" destId="{6F126339-830D-4F8B-B928-6092938696BB}" srcOrd="11" destOrd="0" presId="urn:microsoft.com/office/officeart/2005/8/layout/cycle8"/>
    <dgm:cxn modelId="{DC5DE052-E421-4DC6-BDA2-F6BE777E306D}" type="presParOf" srcId="{032CB8BC-A771-4B1F-B61D-2C98A2A628BF}" destId="{18C7DDCD-8363-4394-8AB1-69A7E9CF2A04}" srcOrd="12" destOrd="0" presId="urn:microsoft.com/office/officeart/2005/8/layout/cycle8"/>
    <dgm:cxn modelId="{A7A50D31-D99B-4EA1-BCC7-00A8E28042D3}" type="presParOf" srcId="{032CB8BC-A771-4B1F-B61D-2C98A2A628BF}" destId="{59E54E86-FE21-4801-9A67-9E9917CE35FB}" srcOrd="13" destOrd="0" presId="urn:microsoft.com/office/officeart/2005/8/layout/cycle8"/>
    <dgm:cxn modelId="{37C49BEA-E07C-4D61-8412-8EC286DD119C}" type="presParOf" srcId="{032CB8BC-A771-4B1F-B61D-2C98A2A628BF}" destId="{035C4A35-E115-4D28-A99D-45A5E71972EB}" srcOrd="14" destOrd="0" presId="urn:microsoft.com/office/officeart/2005/8/layout/cycle8"/>
    <dgm:cxn modelId="{32C551E2-AE5E-4B93-ADF6-06D29C12431F}" type="presParOf" srcId="{032CB8BC-A771-4B1F-B61D-2C98A2A628BF}" destId="{D219E7C4-A980-46FB-87EE-52A5E2A5BE24}" srcOrd="15" destOrd="0" presId="urn:microsoft.com/office/officeart/2005/8/layout/cycle8"/>
    <dgm:cxn modelId="{FF1FDAA4-7090-4602-B9AD-DE91E3AD0BD6}" type="presParOf" srcId="{032CB8BC-A771-4B1F-B61D-2C98A2A628BF}" destId="{F3F63706-BDF1-40E3-82F2-D61F39FCBD7B}" srcOrd="16" destOrd="0" presId="urn:microsoft.com/office/officeart/2005/8/layout/cycle8"/>
    <dgm:cxn modelId="{E874BBB9-F53E-4401-820E-29C1E6D34CA6}" type="presParOf" srcId="{032CB8BC-A771-4B1F-B61D-2C98A2A628BF}" destId="{9E786DDB-04F9-4BF4-A3C4-764252FDA763}" srcOrd="17" destOrd="0" presId="urn:microsoft.com/office/officeart/2005/8/layout/cycle8"/>
    <dgm:cxn modelId="{3C387095-DEF2-43E9-B342-B23D40EFE403}" type="presParOf" srcId="{032CB8BC-A771-4B1F-B61D-2C98A2A628BF}" destId="{2B9F78F7-F3C3-443E-ACA4-D6BB13D5DB8C}" srcOrd="18" destOrd="0" presId="urn:microsoft.com/office/officeart/2005/8/layout/cycle8"/>
    <dgm:cxn modelId="{6E33E47B-E854-4A1F-BFA9-218819018043}" type="presParOf" srcId="{032CB8BC-A771-4B1F-B61D-2C98A2A628BF}" destId="{C55E3324-A7A5-43F8-BCB4-1E02DE1DC097}" srcOrd="19" destOrd="0" presId="urn:microsoft.com/office/officeart/2005/8/layout/cycle8"/>
    <dgm:cxn modelId="{4091E017-D83C-49A1-A536-DA446739A799}" type="presParOf" srcId="{032CB8BC-A771-4B1F-B61D-2C98A2A628BF}" destId="{D68E2FD4-1B65-4493-96E5-DB6BC696AD52}" srcOrd="20" destOrd="0" presId="urn:microsoft.com/office/officeart/2005/8/layout/cycle8"/>
    <dgm:cxn modelId="{7CDD83BC-BBD5-401C-B8EE-E0F1E591D129}" type="presParOf" srcId="{032CB8BC-A771-4B1F-B61D-2C98A2A628BF}" destId="{F4ACE2C8-4A2C-4027-ADCE-5CCDFCF2376D}" srcOrd="21" destOrd="0" presId="urn:microsoft.com/office/officeart/2005/8/layout/cycle8"/>
    <dgm:cxn modelId="{F6CC5AAF-7930-4BBA-BCAA-378C39AA3BC9}" type="presParOf" srcId="{032CB8BC-A771-4B1F-B61D-2C98A2A628BF}" destId="{D6F6C506-F6AE-42AA-82DB-48EE2CD9CB4D}" srcOrd="22" destOrd="0" presId="urn:microsoft.com/office/officeart/2005/8/layout/cycle8"/>
    <dgm:cxn modelId="{44E9A0A0-A46E-4B12-A77B-BCB8B1EDC763}" type="presParOf" srcId="{032CB8BC-A771-4B1F-B61D-2C98A2A628BF}" destId="{119DEE73-CD7E-4F61-BA9D-78A53AD32225}" srcOrd="23" destOrd="0" presId="urn:microsoft.com/office/officeart/2005/8/layout/cycle8"/>
    <dgm:cxn modelId="{FBB66375-82A8-49FA-BD6E-4EF8F04E8DC8}" type="presParOf" srcId="{032CB8BC-A771-4B1F-B61D-2C98A2A628BF}" destId="{BFA986DA-9187-40B5-9D06-D469E40727C4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746CF-18E3-457D-96E3-AE2A659DE5A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18A7DA-026C-41D4-ADA0-84770BE10FC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Learn from target-specific data (300-500 molecules)</a:t>
          </a:r>
        </a:p>
      </dgm:t>
    </dgm:pt>
    <dgm:pt modelId="{7820F893-8937-4BD0-9BE3-BCF6E5376542}" type="parTrans" cxnId="{4FBF3A35-274F-4CAD-B871-4CCA299FB416}">
      <dgm:prSet/>
      <dgm:spPr/>
      <dgm:t>
        <a:bodyPr/>
        <a:lstStyle/>
        <a:p>
          <a:endParaRPr lang="en-US"/>
        </a:p>
      </dgm:t>
    </dgm:pt>
    <dgm:pt modelId="{3F02E5E5-C65D-458F-A2C6-9A9578108B8F}" type="sibTrans" cxnId="{4FBF3A35-274F-4CAD-B871-4CCA299FB416}">
      <dgm:prSet/>
      <dgm:spPr/>
      <dgm:t>
        <a:bodyPr/>
        <a:lstStyle/>
        <a:p>
          <a:endParaRPr lang="en-US"/>
        </a:p>
      </dgm:t>
    </dgm:pt>
    <dgm:pt modelId="{3F8545F6-BE01-4EC3-83AC-9ADD4074D6A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Target-specific  models</a:t>
          </a:r>
        </a:p>
      </dgm:t>
    </dgm:pt>
    <dgm:pt modelId="{5E105CE0-1CCF-449C-91ED-F8B1CFE7BF23}" type="parTrans" cxnId="{A58F2C0F-4723-4B98-BEA0-E405C9FD67C9}">
      <dgm:prSet/>
      <dgm:spPr/>
      <dgm:t>
        <a:bodyPr/>
        <a:lstStyle/>
        <a:p>
          <a:endParaRPr lang="en-US"/>
        </a:p>
      </dgm:t>
    </dgm:pt>
    <dgm:pt modelId="{50038E5D-3694-4605-A768-F0A6214BCB49}" type="sibTrans" cxnId="{A58F2C0F-4723-4B98-BEA0-E405C9FD67C9}">
      <dgm:prSet/>
      <dgm:spPr/>
      <dgm:t>
        <a:bodyPr/>
        <a:lstStyle/>
        <a:p>
          <a:endParaRPr lang="en-US"/>
        </a:p>
      </dgm:t>
    </dgm:pt>
    <dgm:pt modelId="{A0BBA00A-04A5-4C9B-9D26-2AC3FECEC4A3}">
      <dgm:prSet phldrT="[Text]"/>
      <dgm:spPr>
        <a:solidFill>
          <a:schemeClr val="accent2"/>
        </a:solidFill>
      </dgm:spPr>
      <dgm:t>
        <a:bodyPr/>
        <a:lstStyle/>
        <a:p>
          <a:pPr algn="l"/>
          <a:r>
            <a:rPr lang="en-US" dirty="0"/>
            <a:t>Virtual screening</a:t>
          </a:r>
        </a:p>
      </dgm:t>
    </dgm:pt>
    <dgm:pt modelId="{38C9F8B1-2297-4093-9FA5-45C8B65A44BA}" type="parTrans" cxnId="{ECB8302C-C292-46CD-ABEC-5424CE38C613}">
      <dgm:prSet/>
      <dgm:spPr/>
      <dgm:t>
        <a:bodyPr/>
        <a:lstStyle/>
        <a:p>
          <a:endParaRPr lang="en-US"/>
        </a:p>
      </dgm:t>
    </dgm:pt>
    <dgm:pt modelId="{814A2C8C-F01C-44A0-A8D7-BC4D5AC67EB0}" type="sibTrans" cxnId="{ECB8302C-C292-46CD-ABEC-5424CE38C613}">
      <dgm:prSet/>
      <dgm:spPr/>
      <dgm:t>
        <a:bodyPr/>
        <a:lstStyle/>
        <a:p>
          <a:endParaRPr lang="en-US"/>
        </a:p>
      </dgm:t>
    </dgm:pt>
    <dgm:pt modelId="{917F754E-2991-4CFA-809A-ECF28214AC76}" type="pres">
      <dgm:prSet presAssocID="{3CE746CF-18E3-457D-96E3-AE2A659DE5A2}" presName="Name0" presStyleCnt="0">
        <dgm:presLayoutVars>
          <dgm:dir/>
          <dgm:animLvl val="lvl"/>
          <dgm:resizeHandles val="exact"/>
        </dgm:presLayoutVars>
      </dgm:prSet>
      <dgm:spPr/>
    </dgm:pt>
    <dgm:pt modelId="{C55241A6-8754-41F0-A663-D9784EF30977}" type="pres">
      <dgm:prSet presAssocID="{6E18A7DA-026C-41D4-ADA0-84770BE10FCB}" presName="parTxOnly" presStyleLbl="node1" presStyleIdx="0" presStyleCnt="3" custScaleX="107088" custScaleY="101563">
        <dgm:presLayoutVars>
          <dgm:chMax val="0"/>
          <dgm:chPref val="0"/>
          <dgm:bulletEnabled val="1"/>
        </dgm:presLayoutVars>
      </dgm:prSet>
      <dgm:spPr/>
    </dgm:pt>
    <dgm:pt modelId="{0A7A7EDC-2806-4A2E-9C84-A8F22B650E51}" type="pres">
      <dgm:prSet presAssocID="{3F02E5E5-C65D-458F-A2C6-9A9578108B8F}" presName="parTxOnlySpace" presStyleCnt="0"/>
      <dgm:spPr/>
    </dgm:pt>
    <dgm:pt modelId="{93B7241A-FF86-486C-98E9-A1F7B8297B66}" type="pres">
      <dgm:prSet presAssocID="{3F8545F6-BE01-4EC3-83AC-9ADD4074D6AA}" presName="parTxOnly" presStyleLbl="node1" presStyleIdx="1" presStyleCnt="3" custScaleX="112255" custScaleY="110517">
        <dgm:presLayoutVars>
          <dgm:chMax val="0"/>
          <dgm:chPref val="0"/>
          <dgm:bulletEnabled val="1"/>
        </dgm:presLayoutVars>
      </dgm:prSet>
      <dgm:spPr/>
    </dgm:pt>
    <dgm:pt modelId="{26714F56-D391-44DC-A982-3CE3EDBDB0C4}" type="pres">
      <dgm:prSet presAssocID="{50038E5D-3694-4605-A768-F0A6214BCB49}" presName="parTxOnlySpace" presStyleCnt="0"/>
      <dgm:spPr/>
    </dgm:pt>
    <dgm:pt modelId="{2B7124CF-18E2-44D8-803B-54343B04A5B4}" type="pres">
      <dgm:prSet presAssocID="{A0BBA00A-04A5-4C9B-9D26-2AC3FECEC4A3}" presName="parTxOnly" presStyleLbl="node1" presStyleIdx="2" presStyleCnt="3" custScaleX="127687" custScaleY="115784">
        <dgm:presLayoutVars>
          <dgm:chMax val="0"/>
          <dgm:chPref val="0"/>
          <dgm:bulletEnabled val="1"/>
        </dgm:presLayoutVars>
      </dgm:prSet>
      <dgm:spPr/>
    </dgm:pt>
  </dgm:ptLst>
  <dgm:cxnLst>
    <dgm:cxn modelId="{A58F2C0F-4723-4B98-BEA0-E405C9FD67C9}" srcId="{3CE746CF-18E3-457D-96E3-AE2A659DE5A2}" destId="{3F8545F6-BE01-4EC3-83AC-9ADD4074D6AA}" srcOrd="1" destOrd="0" parTransId="{5E105CE0-1CCF-449C-91ED-F8B1CFE7BF23}" sibTransId="{50038E5D-3694-4605-A768-F0A6214BCB49}"/>
    <dgm:cxn modelId="{ECB8302C-C292-46CD-ABEC-5424CE38C613}" srcId="{3CE746CF-18E3-457D-96E3-AE2A659DE5A2}" destId="{A0BBA00A-04A5-4C9B-9D26-2AC3FECEC4A3}" srcOrd="2" destOrd="0" parTransId="{38C9F8B1-2297-4093-9FA5-45C8B65A44BA}" sibTransId="{814A2C8C-F01C-44A0-A8D7-BC4D5AC67EB0}"/>
    <dgm:cxn modelId="{4FBF3A35-274F-4CAD-B871-4CCA299FB416}" srcId="{3CE746CF-18E3-457D-96E3-AE2A659DE5A2}" destId="{6E18A7DA-026C-41D4-ADA0-84770BE10FCB}" srcOrd="0" destOrd="0" parTransId="{7820F893-8937-4BD0-9BE3-BCF6E5376542}" sibTransId="{3F02E5E5-C65D-458F-A2C6-9A9578108B8F}"/>
    <dgm:cxn modelId="{8A827467-D326-4D20-88E9-B762EE93E69D}" type="presOf" srcId="{3F8545F6-BE01-4EC3-83AC-9ADD4074D6AA}" destId="{93B7241A-FF86-486C-98E9-A1F7B8297B66}" srcOrd="0" destOrd="0" presId="urn:microsoft.com/office/officeart/2005/8/layout/chevron1"/>
    <dgm:cxn modelId="{487AC657-A39B-4647-97F1-43483C41E15F}" type="presOf" srcId="{A0BBA00A-04A5-4C9B-9D26-2AC3FECEC4A3}" destId="{2B7124CF-18E2-44D8-803B-54343B04A5B4}" srcOrd="0" destOrd="0" presId="urn:microsoft.com/office/officeart/2005/8/layout/chevron1"/>
    <dgm:cxn modelId="{1BBC03A0-3338-4C28-A239-066AA6A147B8}" type="presOf" srcId="{3CE746CF-18E3-457D-96E3-AE2A659DE5A2}" destId="{917F754E-2991-4CFA-809A-ECF28214AC76}" srcOrd="0" destOrd="0" presId="urn:microsoft.com/office/officeart/2005/8/layout/chevron1"/>
    <dgm:cxn modelId="{1F61B5E3-E00F-4B9B-B432-21151A212DCE}" type="presOf" srcId="{6E18A7DA-026C-41D4-ADA0-84770BE10FCB}" destId="{C55241A6-8754-41F0-A663-D9784EF30977}" srcOrd="0" destOrd="0" presId="urn:microsoft.com/office/officeart/2005/8/layout/chevron1"/>
    <dgm:cxn modelId="{F826D907-9E21-48BC-8EA5-ABA059D231D5}" type="presParOf" srcId="{917F754E-2991-4CFA-809A-ECF28214AC76}" destId="{C55241A6-8754-41F0-A663-D9784EF30977}" srcOrd="0" destOrd="0" presId="urn:microsoft.com/office/officeart/2005/8/layout/chevron1"/>
    <dgm:cxn modelId="{C9A48A68-E25A-45BE-AB9A-F5C4B421100F}" type="presParOf" srcId="{917F754E-2991-4CFA-809A-ECF28214AC76}" destId="{0A7A7EDC-2806-4A2E-9C84-A8F22B650E51}" srcOrd="1" destOrd="0" presId="urn:microsoft.com/office/officeart/2005/8/layout/chevron1"/>
    <dgm:cxn modelId="{5C7AE618-3100-44BA-874F-D3936DC62769}" type="presParOf" srcId="{917F754E-2991-4CFA-809A-ECF28214AC76}" destId="{93B7241A-FF86-486C-98E9-A1F7B8297B66}" srcOrd="2" destOrd="0" presId="urn:microsoft.com/office/officeart/2005/8/layout/chevron1"/>
    <dgm:cxn modelId="{D31EE014-8196-4784-A6F2-F8B88B4334BC}" type="presParOf" srcId="{917F754E-2991-4CFA-809A-ECF28214AC76}" destId="{26714F56-D391-44DC-A982-3CE3EDBDB0C4}" srcOrd="3" destOrd="0" presId="urn:microsoft.com/office/officeart/2005/8/layout/chevron1"/>
    <dgm:cxn modelId="{A6A9DD2D-47DB-4D2D-B276-1939C409B5FE}" type="presParOf" srcId="{917F754E-2991-4CFA-809A-ECF28214AC76}" destId="{2B7124CF-18E2-44D8-803B-54343B04A5B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746CF-18E3-457D-96E3-AE2A659DE5A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E18A7DA-026C-41D4-ADA0-84770BE10FC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Generation of </a:t>
          </a:r>
          <a:r>
            <a:rPr lang="en-US" u="sng" dirty="0"/>
            <a:t>novel</a:t>
          </a:r>
          <a:r>
            <a:rPr lang="en-US" dirty="0"/>
            <a:t> molecules</a:t>
          </a:r>
        </a:p>
      </dgm:t>
    </dgm:pt>
    <dgm:pt modelId="{7820F893-8937-4BD0-9BE3-BCF6E5376542}" type="parTrans" cxnId="{4FBF3A35-274F-4CAD-B871-4CCA299FB416}">
      <dgm:prSet/>
      <dgm:spPr/>
      <dgm:t>
        <a:bodyPr/>
        <a:lstStyle/>
        <a:p>
          <a:endParaRPr lang="en-US"/>
        </a:p>
      </dgm:t>
    </dgm:pt>
    <dgm:pt modelId="{3F02E5E5-C65D-458F-A2C6-9A9578108B8F}" type="sibTrans" cxnId="{4FBF3A35-274F-4CAD-B871-4CCA299FB416}">
      <dgm:prSet/>
      <dgm:spPr/>
      <dgm:t>
        <a:bodyPr/>
        <a:lstStyle/>
        <a:p>
          <a:endParaRPr lang="en-US"/>
        </a:p>
      </dgm:t>
    </dgm:pt>
    <dgm:pt modelId="{917F754E-2991-4CFA-809A-ECF28214AC76}" type="pres">
      <dgm:prSet presAssocID="{3CE746CF-18E3-457D-96E3-AE2A659DE5A2}" presName="Name0" presStyleCnt="0">
        <dgm:presLayoutVars>
          <dgm:dir/>
          <dgm:animLvl val="lvl"/>
          <dgm:resizeHandles val="exact"/>
        </dgm:presLayoutVars>
      </dgm:prSet>
      <dgm:spPr/>
    </dgm:pt>
    <dgm:pt modelId="{C55241A6-8754-41F0-A663-D9784EF30977}" type="pres">
      <dgm:prSet presAssocID="{6E18A7DA-026C-41D4-ADA0-84770BE10FCB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4FBF3A35-274F-4CAD-B871-4CCA299FB416}" srcId="{3CE746CF-18E3-457D-96E3-AE2A659DE5A2}" destId="{6E18A7DA-026C-41D4-ADA0-84770BE10FCB}" srcOrd="0" destOrd="0" parTransId="{7820F893-8937-4BD0-9BE3-BCF6E5376542}" sibTransId="{3F02E5E5-C65D-458F-A2C6-9A9578108B8F}"/>
    <dgm:cxn modelId="{1BBC03A0-3338-4C28-A239-066AA6A147B8}" type="presOf" srcId="{3CE746CF-18E3-457D-96E3-AE2A659DE5A2}" destId="{917F754E-2991-4CFA-809A-ECF28214AC76}" srcOrd="0" destOrd="0" presId="urn:microsoft.com/office/officeart/2005/8/layout/chevron1"/>
    <dgm:cxn modelId="{1F61B5E3-E00F-4B9B-B432-21151A212DCE}" type="presOf" srcId="{6E18A7DA-026C-41D4-ADA0-84770BE10FCB}" destId="{C55241A6-8754-41F0-A663-D9784EF30977}" srcOrd="0" destOrd="0" presId="urn:microsoft.com/office/officeart/2005/8/layout/chevron1"/>
    <dgm:cxn modelId="{F826D907-9E21-48BC-8EA5-ABA059D231D5}" type="presParOf" srcId="{917F754E-2991-4CFA-809A-ECF28214AC76}" destId="{C55241A6-8754-41F0-A663-D9784EF3097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E746CF-18E3-457D-96E3-AE2A659DE5A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E18A7DA-026C-41D4-ADA0-84770BE10FCB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000" dirty="0"/>
            <a:t>Learn from all data (2M molecules)</a:t>
          </a:r>
        </a:p>
      </dgm:t>
    </dgm:pt>
    <dgm:pt modelId="{7820F893-8937-4BD0-9BE3-BCF6E5376542}" type="parTrans" cxnId="{4FBF3A35-274F-4CAD-B871-4CCA299FB416}">
      <dgm:prSet/>
      <dgm:spPr/>
      <dgm:t>
        <a:bodyPr/>
        <a:lstStyle/>
        <a:p>
          <a:endParaRPr lang="en-US"/>
        </a:p>
      </dgm:t>
    </dgm:pt>
    <dgm:pt modelId="{3F02E5E5-C65D-458F-A2C6-9A9578108B8F}" type="sibTrans" cxnId="{4FBF3A35-274F-4CAD-B871-4CCA299FB416}">
      <dgm:prSet/>
      <dgm:spPr/>
      <dgm:t>
        <a:bodyPr/>
        <a:lstStyle/>
        <a:p>
          <a:endParaRPr lang="en-US"/>
        </a:p>
      </dgm:t>
    </dgm:pt>
    <dgm:pt modelId="{917F754E-2991-4CFA-809A-ECF28214AC76}" type="pres">
      <dgm:prSet presAssocID="{3CE746CF-18E3-457D-96E3-AE2A659DE5A2}" presName="Name0" presStyleCnt="0">
        <dgm:presLayoutVars>
          <dgm:dir/>
          <dgm:animLvl val="lvl"/>
          <dgm:resizeHandles val="exact"/>
        </dgm:presLayoutVars>
      </dgm:prSet>
      <dgm:spPr/>
    </dgm:pt>
    <dgm:pt modelId="{C55241A6-8754-41F0-A663-D9784EF30977}" type="pres">
      <dgm:prSet presAssocID="{6E18A7DA-026C-41D4-ADA0-84770BE10FCB}" presName="parTxOnly" presStyleLbl="node1" presStyleIdx="0" presStyleCnt="1" custScaleX="51304" custLinFactNeighborX="-1837">
        <dgm:presLayoutVars>
          <dgm:chMax val="0"/>
          <dgm:chPref val="0"/>
          <dgm:bulletEnabled val="1"/>
        </dgm:presLayoutVars>
      </dgm:prSet>
      <dgm:spPr/>
    </dgm:pt>
  </dgm:ptLst>
  <dgm:cxnLst>
    <dgm:cxn modelId="{4FBF3A35-274F-4CAD-B871-4CCA299FB416}" srcId="{3CE746CF-18E3-457D-96E3-AE2A659DE5A2}" destId="{6E18A7DA-026C-41D4-ADA0-84770BE10FCB}" srcOrd="0" destOrd="0" parTransId="{7820F893-8937-4BD0-9BE3-BCF6E5376542}" sibTransId="{3F02E5E5-C65D-458F-A2C6-9A9578108B8F}"/>
    <dgm:cxn modelId="{1BBC03A0-3338-4C28-A239-066AA6A147B8}" type="presOf" srcId="{3CE746CF-18E3-457D-96E3-AE2A659DE5A2}" destId="{917F754E-2991-4CFA-809A-ECF28214AC76}" srcOrd="0" destOrd="0" presId="urn:microsoft.com/office/officeart/2005/8/layout/chevron1"/>
    <dgm:cxn modelId="{1F61B5E3-E00F-4B9B-B432-21151A212DCE}" type="presOf" srcId="{6E18A7DA-026C-41D4-ADA0-84770BE10FCB}" destId="{C55241A6-8754-41F0-A663-D9784EF30977}" srcOrd="0" destOrd="0" presId="urn:microsoft.com/office/officeart/2005/8/layout/chevron1"/>
    <dgm:cxn modelId="{F826D907-9E21-48BC-8EA5-ABA059D231D5}" type="presParOf" srcId="{917F754E-2991-4CFA-809A-ECF28214AC76}" destId="{C55241A6-8754-41F0-A663-D9784EF3097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E746CF-18E3-457D-96E3-AE2A659DE5A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E18A7DA-026C-41D4-ADA0-84770BE10FC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Hits with desired properties</a:t>
          </a:r>
        </a:p>
      </dgm:t>
    </dgm:pt>
    <dgm:pt modelId="{7820F893-8937-4BD0-9BE3-BCF6E5376542}" type="parTrans" cxnId="{4FBF3A35-274F-4CAD-B871-4CCA299FB416}">
      <dgm:prSet/>
      <dgm:spPr/>
      <dgm:t>
        <a:bodyPr/>
        <a:lstStyle/>
        <a:p>
          <a:endParaRPr lang="en-US"/>
        </a:p>
      </dgm:t>
    </dgm:pt>
    <dgm:pt modelId="{3F02E5E5-C65D-458F-A2C6-9A9578108B8F}" type="sibTrans" cxnId="{4FBF3A35-274F-4CAD-B871-4CCA299FB416}">
      <dgm:prSet/>
      <dgm:spPr/>
      <dgm:t>
        <a:bodyPr/>
        <a:lstStyle/>
        <a:p>
          <a:endParaRPr lang="en-US"/>
        </a:p>
      </dgm:t>
    </dgm:pt>
    <dgm:pt modelId="{917F754E-2991-4CFA-809A-ECF28214AC76}" type="pres">
      <dgm:prSet presAssocID="{3CE746CF-18E3-457D-96E3-AE2A659DE5A2}" presName="Name0" presStyleCnt="0">
        <dgm:presLayoutVars>
          <dgm:dir/>
          <dgm:animLvl val="lvl"/>
          <dgm:resizeHandles val="exact"/>
        </dgm:presLayoutVars>
      </dgm:prSet>
      <dgm:spPr/>
    </dgm:pt>
    <dgm:pt modelId="{C55241A6-8754-41F0-A663-D9784EF30977}" type="pres">
      <dgm:prSet presAssocID="{6E18A7DA-026C-41D4-ADA0-84770BE10FCB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4FBF3A35-274F-4CAD-B871-4CCA299FB416}" srcId="{3CE746CF-18E3-457D-96E3-AE2A659DE5A2}" destId="{6E18A7DA-026C-41D4-ADA0-84770BE10FCB}" srcOrd="0" destOrd="0" parTransId="{7820F893-8937-4BD0-9BE3-BCF6E5376542}" sibTransId="{3F02E5E5-C65D-458F-A2C6-9A9578108B8F}"/>
    <dgm:cxn modelId="{1BBC03A0-3338-4C28-A239-066AA6A147B8}" type="presOf" srcId="{3CE746CF-18E3-457D-96E3-AE2A659DE5A2}" destId="{917F754E-2991-4CFA-809A-ECF28214AC76}" srcOrd="0" destOrd="0" presId="urn:microsoft.com/office/officeart/2005/8/layout/chevron1"/>
    <dgm:cxn modelId="{1F61B5E3-E00F-4B9B-B432-21151A212DCE}" type="presOf" srcId="{6E18A7DA-026C-41D4-ADA0-84770BE10FCB}" destId="{C55241A6-8754-41F0-A663-D9784EF30977}" srcOrd="0" destOrd="0" presId="urn:microsoft.com/office/officeart/2005/8/layout/chevron1"/>
    <dgm:cxn modelId="{F826D907-9E21-48BC-8EA5-ABA059D231D5}" type="presParOf" srcId="{917F754E-2991-4CFA-809A-ECF28214AC76}" destId="{C55241A6-8754-41F0-A663-D9784EF3097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1B2B9-51C6-46A1-B818-07861061DCB0}">
      <dsp:nvSpPr>
        <dsp:cNvPr id="0" name=""/>
        <dsp:cNvSpPr/>
      </dsp:nvSpPr>
      <dsp:spPr>
        <a:xfrm>
          <a:off x="1213" y="0"/>
          <a:ext cx="1987378" cy="67080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500" b="0" kern="1200" dirty="0"/>
            <a:t>Hit-to-lead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500" b="0" kern="1200" dirty="0"/>
            <a:t>1-2 years</a:t>
          </a:r>
        </a:p>
      </dsp:txBody>
      <dsp:txXfrm>
        <a:off x="1213" y="0"/>
        <a:ext cx="1819678" cy="670801"/>
      </dsp:txXfrm>
    </dsp:sp>
    <dsp:sp modelId="{280D37B0-8215-45DF-86FC-1FF4E718AD89}">
      <dsp:nvSpPr>
        <dsp:cNvPr id="0" name=""/>
        <dsp:cNvSpPr/>
      </dsp:nvSpPr>
      <dsp:spPr>
        <a:xfrm>
          <a:off x="1591115" y="0"/>
          <a:ext cx="1987378" cy="670801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500" b="0" kern="1200" dirty="0"/>
            <a:t>Lead optimization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500" b="0" kern="1200" dirty="0"/>
            <a:t>1-2 years</a:t>
          </a:r>
        </a:p>
      </dsp:txBody>
      <dsp:txXfrm>
        <a:off x="1926516" y="0"/>
        <a:ext cx="1316577" cy="670801"/>
      </dsp:txXfrm>
    </dsp:sp>
    <dsp:sp modelId="{0E88FE26-812E-4345-810E-412E91770670}">
      <dsp:nvSpPr>
        <dsp:cNvPr id="0" name=""/>
        <dsp:cNvSpPr/>
      </dsp:nvSpPr>
      <dsp:spPr>
        <a:xfrm>
          <a:off x="3181018" y="0"/>
          <a:ext cx="1987378" cy="670801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500" b="0" kern="1200" dirty="0"/>
            <a:t>Phase I</a:t>
          </a:r>
          <a:br>
            <a:rPr lang="pt-BR" sz="1500" b="0" kern="1200" dirty="0"/>
          </a:br>
          <a:r>
            <a:rPr lang="pt-BR" sz="1500" b="0" kern="1200" dirty="0"/>
            <a:t>1.5 year</a:t>
          </a:r>
        </a:p>
      </dsp:txBody>
      <dsp:txXfrm>
        <a:off x="3516419" y="0"/>
        <a:ext cx="1316577" cy="670801"/>
      </dsp:txXfrm>
    </dsp:sp>
    <dsp:sp modelId="{E4EF62AD-7ACC-4912-9C14-ACB26FB78947}">
      <dsp:nvSpPr>
        <dsp:cNvPr id="0" name=""/>
        <dsp:cNvSpPr/>
      </dsp:nvSpPr>
      <dsp:spPr>
        <a:xfrm>
          <a:off x="4770920" y="0"/>
          <a:ext cx="1987378" cy="670801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500" b="0" kern="1200" dirty="0"/>
            <a:t>Phase II</a:t>
          </a:r>
          <a:br>
            <a:rPr lang="pt-BR" sz="1500" b="0" kern="1200" dirty="0"/>
          </a:br>
          <a:r>
            <a:rPr lang="pt-BR" sz="1500" b="0" kern="1200" dirty="0"/>
            <a:t>2 years</a:t>
          </a:r>
        </a:p>
      </dsp:txBody>
      <dsp:txXfrm>
        <a:off x="5106321" y="0"/>
        <a:ext cx="1316577" cy="670801"/>
      </dsp:txXfrm>
    </dsp:sp>
    <dsp:sp modelId="{380D5BE4-BFD5-4193-9837-669CD46A8FD4}">
      <dsp:nvSpPr>
        <dsp:cNvPr id="0" name=""/>
        <dsp:cNvSpPr/>
      </dsp:nvSpPr>
      <dsp:spPr>
        <a:xfrm>
          <a:off x="6360823" y="0"/>
          <a:ext cx="1987378" cy="670801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 dirty="0"/>
            <a:t>Phase III</a:t>
          </a:r>
          <a:br>
            <a:rPr lang="pt-BR" sz="1500" b="0" kern="1200" dirty="0"/>
          </a:br>
          <a:r>
            <a:rPr lang="pt-BR" sz="1500" b="0" kern="1200" dirty="0"/>
            <a:t>3 years</a:t>
          </a:r>
        </a:p>
      </dsp:txBody>
      <dsp:txXfrm>
        <a:off x="6696224" y="0"/>
        <a:ext cx="1316577" cy="670801"/>
      </dsp:txXfrm>
    </dsp:sp>
    <dsp:sp modelId="{ACF03F54-FE87-47EB-9B56-B0AF7DA3A638}">
      <dsp:nvSpPr>
        <dsp:cNvPr id="0" name=""/>
        <dsp:cNvSpPr/>
      </dsp:nvSpPr>
      <dsp:spPr>
        <a:xfrm>
          <a:off x="7950725" y="0"/>
          <a:ext cx="1987378" cy="670801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/>
            <a:t>Registration &amp;   </a:t>
          </a:r>
          <a:r>
            <a:rPr lang="en-US" sz="1400" b="0" i="0" kern="1200" dirty="0" err="1"/>
            <a:t>Postmarketing</a:t>
          </a:r>
          <a:r>
            <a:rPr lang="en-US" sz="1400" b="0" i="0" kern="1200" dirty="0"/>
            <a:t> surveillance</a:t>
          </a:r>
          <a:endParaRPr lang="pt-BR" sz="1400" b="0" kern="1200" dirty="0"/>
        </a:p>
      </dsp:txBody>
      <dsp:txXfrm>
        <a:off x="8286126" y="0"/>
        <a:ext cx="1316577" cy="670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32D76-1C66-41A1-A4B0-122A266DC01F}">
      <dsp:nvSpPr>
        <dsp:cNvPr id="0" name=""/>
        <dsp:cNvSpPr/>
      </dsp:nvSpPr>
      <dsp:spPr>
        <a:xfrm>
          <a:off x="186578" y="125808"/>
          <a:ext cx="1707249" cy="1707249"/>
        </a:xfrm>
        <a:prstGeom prst="pie">
          <a:avLst>
            <a:gd name="adj1" fmla="val 16200000"/>
            <a:gd name="adj2" fmla="val 2052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1077193" y="412788"/>
        <a:ext cx="548758" cy="365839"/>
      </dsp:txXfrm>
    </dsp:sp>
    <dsp:sp modelId="{37A290D0-4B20-4BCE-942D-D2CB38053174}">
      <dsp:nvSpPr>
        <dsp:cNvPr id="0" name=""/>
        <dsp:cNvSpPr/>
      </dsp:nvSpPr>
      <dsp:spPr>
        <a:xfrm>
          <a:off x="201212" y="171334"/>
          <a:ext cx="1707249" cy="1707249"/>
        </a:xfrm>
        <a:prstGeom prst="pie">
          <a:avLst>
            <a:gd name="adj1" fmla="val 20520000"/>
            <a:gd name="adj2" fmla="val 324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1300762" y="951385"/>
        <a:ext cx="508110" cy="406488"/>
      </dsp:txXfrm>
    </dsp:sp>
    <dsp:sp modelId="{A55E2B34-05BE-40DC-A5C0-FC0AB2447AF5}">
      <dsp:nvSpPr>
        <dsp:cNvPr id="0" name=""/>
        <dsp:cNvSpPr/>
      </dsp:nvSpPr>
      <dsp:spPr>
        <a:xfrm>
          <a:off x="162595" y="199382"/>
          <a:ext cx="1707249" cy="1707249"/>
        </a:xfrm>
        <a:prstGeom prst="pie">
          <a:avLst>
            <a:gd name="adj1" fmla="val 3240000"/>
            <a:gd name="adj2" fmla="val 756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772327" y="1398521"/>
        <a:ext cx="487785" cy="447136"/>
      </dsp:txXfrm>
    </dsp:sp>
    <dsp:sp modelId="{18C7DDCD-8363-4394-8AB1-69A7E9CF2A04}">
      <dsp:nvSpPr>
        <dsp:cNvPr id="0" name=""/>
        <dsp:cNvSpPr/>
      </dsp:nvSpPr>
      <dsp:spPr>
        <a:xfrm>
          <a:off x="123979" y="171334"/>
          <a:ext cx="1707249" cy="1707249"/>
        </a:xfrm>
        <a:prstGeom prst="pie">
          <a:avLst>
            <a:gd name="adj1" fmla="val 7560000"/>
            <a:gd name="adj2" fmla="val 11880000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223568" y="951385"/>
        <a:ext cx="508110" cy="406488"/>
      </dsp:txXfrm>
    </dsp:sp>
    <dsp:sp modelId="{F3F63706-BDF1-40E3-82F2-D61F39FCBD7B}">
      <dsp:nvSpPr>
        <dsp:cNvPr id="0" name=""/>
        <dsp:cNvSpPr/>
      </dsp:nvSpPr>
      <dsp:spPr>
        <a:xfrm>
          <a:off x="138612" y="125808"/>
          <a:ext cx="1707249" cy="1707249"/>
        </a:xfrm>
        <a:prstGeom prst="pie">
          <a:avLst>
            <a:gd name="adj1" fmla="val 11880000"/>
            <a:gd name="adj2" fmla="val 1620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406488" y="412788"/>
        <a:ext cx="548758" cy="365839"/>
      </dsp:txXfrm>
    </dsp:sp>
    <dsp:sp modelId="{D68E2FD4-1B65-4493-96E5-DB6BC696AD52}">
      <dsp:nvSpPr>
        <dsp:cNvPr id="0" name=""/>
        <dsp:cNvSpPr/>
      </dsp:nvSpPr>
      <dsp:spPr>
        <a:xfrm>
          <a:off x="80811" y="20121"/>
          <a:ext cx="1918623" cy="191862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CE2C8-4A2C-4027-ADCE-5CCDFCF2376D}">
      <dsp:nvSpPr>
        <dsp:cNvPr id="0" name=""/>
        <dsp:cNvSpPr/>
      </dsp:nvSpPr>
      <dsp:spPr>
        <a:xfrm>
          <a:off x="95643" y="65632"/>
          <a:ext cx="1918623" cy="191862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6C506-F6AE-42AA-82DB-48EE2CD9CB4D}">
      <dsp:nvSpPr>
        <dsp:cNvPr id="0" name=""/>
        <dsp:cNvSpPr/>
      </dsp:nvSpPr>
      <dsp:spPr>
        <a:xfrm>
          <a:off x="56908" y="93766"/>
          <a:ext cx="1918623" cy="191862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DEE73-CD7E-4F61-BA9D-78A53AD32225}">
      <dsp:nvSpPr>
        <dsp:cNvPr id="0" name=""/>
        <dsp:cNvSpPr/>
      </dsp:nvSpPr>
      <dsp:spPr>
        <a:xfrm>
          <a:off x="18174" y="65632"/>
          <a:ext cx="1918623" cy="191862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986DA-9187-40B5-9D06-D469E40727C4}">
      <dsp:nvSpPr>
        <dsp:cNvPr id="0" name=""/>
        <dsp:cNvSpPr/>
      </dsp:nvSpPr>
      <dsp:spPr>
        <a:xfrm>
          <a:off x="33006" y="20121"/>
          <a:ext cx="1918623" cy="191862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241A6-8754-41F0-A663-D9784EF30977}">
      <dsp:nvSpPr>
        <dsp:cNvPr id="0" name=""/>
        <dsp:cNvSpPr/>
      </dsp:nvSpPr>
      <dsp:spPr>
        <a:xfrm>
          <a:off x="1354" y="563369"/>
          <a:ext cx="2291948" cy="869480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 from target-specific data (300-500 molecules)</a:t>
          </a:r>
        </a:p>
      </dsp:txBody>
      <dsp:txXfrm>
        <a:off x="436094" y="563369"/>
        <a:ext cx="1422468" cy="869480"/>
      </dsp:txXfrm>
    </dsp:sp>
    <dsp:sp modelId="{93B7241A-FF86-486C-98E9-A1F7B8297B66}">
      <dsp:nvSpPr>
        <dsp:cNvPr id="0" name=""/>
        <dsp:cNvSpPr/>
      </dsp:nvSpPr>
      <dsp:spPr>
        <a:xfrm>
          <a:off x="2079278" y="525041"/>
          <a:ext cx="2402535" cy="946135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Target-specific  models</a:t>
          </a:r>
        </a:p>
      </dsp:txBody>
      <dsp:txXfrm>
        <a:off x="2552346" y="525041"/>
        <a:ext cx="1456400" cy="946135"/>
      </dsp:txXfrm>
    </dsp:sp>
    <dsp:sp modelId="{2B7124CF-18E2-44D8-803B-54343B04A5B4}">
      <dsp:nvSpPr>
        <dsp:cNvPr id="0" name=""/>
        <dsp:cNvSpPr/>
      </dsp:nvSpPr>
      <dsp:spPr>
        <a:xfrm>
          <a:off x="4267789" y="502496"/>
          <a:ext cx="2732818" cy="991225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Virtual screening</a:t>
          </a:r>
        </a:p>
      </dsp:txBody>
      <dsp:txXfrm>
        <a:off x="4763402" y="502496"/>
        <a:ext cx="1741593" cy="991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241A6-8754-41F0-A663-D9784EF30977}">
      <dsp:nvSpPr>
        <dsp:cNvPr id="0" name=""/>
        <dsp:cNvSpPr/>
      </dsp:nvSpPr>
      <dsp:spPr>
        <a:xfrm>
          <a:off x="0" y="23949"/>
          <a:ext cx="2156035" cy="86241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Generation of </a:t>
          </a:r>
          <a:r>
            <a:rPr lang="en-US" sz="1800" u="sng" kern="1200" dirty="0"/>
            <a:t>novel</a:t>
          </a:r>
          <a:r>
            <a:rPr lang="en-US" sz="1800" kern="1200" dirty="0"/>
            <a:t> molecules</a:t>
          </a:r>
        </a:p>
      </dsp:txBody>
      <dsp:txXfrm>
        <a:off x="431207" y="23949"/>
        <a:ext cx="1293621" cy="8624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241A6-8754-41F0-A663-D9784EF30977}">
      <dsp:nvSpPr>
        <dsp:cNvPr id="0" name=""/>
        <dsp:cNvSpPr/>
      </dsp:nvSpPr>
      <dsp:spPr>
        <a:xfrm>
          <a:off x="1084529" y="0"/>
          <a:ext cx="2466357" cy="968556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 from all data (2M molecules)</a:t>
          </a:r>
        </a:p>
      </dsp:txBody>
      <dsp:txXfrm>
        <a:off x="1568807" y="0"/>
        <a:ext cx="1497801" cy="9685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241A6-8754-41F0-A663-D9784EF30977}">
      <dsp:nvSpPr>
        <dsp:cNvPr id="0" name=""/>
        <dsp:cNvSpPr/>
      </dsp:nvSpPr>
      <dsp:spPr>
        <a:xfrm>
          <a:off x="0" y="23949"/>
          <a:ext cx="2156035" cy="86241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Hits with desired properties</a:t>
          </a:r>
        </a:p>
      </dsp:txBody>
      <dsp:txXfrm>
        <a:off x="431207" y="23949"/>
        <a:ext cx="1293621" cy="862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7E831-4479-974F-948B-45A1CB315EF0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A44E-EA06-C640-89D0-ABDCE4AD2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9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632746-C18F-476F-B403-77844C68D4F1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35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6EA97-ECF1-4ED7-96D8-C1B993AF87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61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9622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070600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D0FA04-A0AD-4D17-96FE-4B18037283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941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A44E-EA06-C640-89D0-ABDCE4AD28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55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8A2A2B-7DB6-4A00-BA18-9826E37CF9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2F89B2-A023-4D61-82BD-609F48AC18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45" name="Rectangle 1">
            <a:extLst>
              <a:ext uri="{FF2B5EF4-FFF2-40B4-BE49-F238E27FC236}">
                <a16:creationId xmlns:a16="http://schemas.microsoft.com/office/drawing/2014/main" id="{F75642D2-4159-4275-9DFA-F08912CCDA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DC1786A0-1459-4123-8267-66899F290C0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1463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7938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900" dirty="0">
                <a:latin typeface="Arial" panose="020B0604020202020204" pitchFamily="34" charset="0"/>
                <a:cs typeface="Baekmuk Gulim" charset="0"/>
              </a:rPr>
              <a:t>The Modules Involved in Next-Generation Self-Driving Laboratories. They are empowered by artificial intelligence for experiment planning, device scheduling, data analysis, and researcher communication. A control software (top right) orchestrates individual modules of the self-driving laboratories. Modules highlighted in gray are directly involved in the experimentation process, either to plan new experiments or to execute recommended experiments. Modules highlighted in yellow improve the user-friendliness and practicality of self-driving laboratories and facilitate long-term data storage or communication with researchers.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 dirty="0">
              <a:latin typeface="Arial" panose="020B0604020202020204" pitchFamily="34" charset="0"/>
              <a:cs typeface="Baekmuk Gulim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 dirty="0">
              <a:latin typeface="Arial" panose="020B0604020202020204" pitchFamily="34" charset="0"/>
              <a:cs typeface="Baekmuk Gulim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900" dirty="0">
              <a:latin typeface="Arial" panose="020B0604020202020204" pitchFamily="34" charset="0"/>
              <a:cs typeface="Baekmuk Gulim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38053-3588-2B49-A8BE-3C2E09AEC1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991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632746-C18F-476F-B403-77844C68D4F1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61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632746-C18F-476F-B403-77844C68D4F1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22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D7132-6302-499B-8D82-BA0C4EBF904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12788"/>
            <a:ext cx="6089650" cy="3425825"/>
          </a:xfrm>
          <a:ln w="12700" cap="flat">
            <a:solidFill>
              <a:schemeClr val="tx1"/>
            </a:solidFill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</p:spPr>
        <p:txBody>
          <a:bodyPr lIns="92075" tIns="46038" rIns="92075" bIns="4603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1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CA44E-EA06-C640-89D0-ABDCE4AD28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6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CA44E-EA06-C640-89D0-ABDCE4AD28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892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070600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4DB8E-B259-447C-A080-BE87C9E079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71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0D81D9-1A6A-469E-AEDB-6BB7B240B39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5825"/>
          </a:xfrm>
          <a:ln w="12700" cap="flat">
            <a:solidFill>
              <a:schemeClr val="tx1"/>
            </a:solidFill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 lIns="92075" tIns="46038" rIns="92075" bIns="46038"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9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3884613" y="8684927"/>
            <a:ext cx="2971800" cy="4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b"/>
          <a:lstStyle>
            <a:lvl1pPr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7439A9-AECE-4EE7-8750-C0BA9C4DF9A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4344025"/>
            <a:ext cx="5486400" cy="4114488"/>
          </a:xfrm>
        </p:spPr>
        <p:txBody>
          <a:bodyPr lIns="91435" tIns="45718" rIns="91435" bIns="4571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0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D9D09-D2E2-40BE-88BE-EA9D1DBE379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53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15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B90BF0-5EF5-4754-B112-74A2D3394915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59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C8C9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609600" y="274643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599" y="1301751"/>
            <a:ext cx="11623647" cy="466239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105505" y="1"/>
            <a:ext cx="10809739" cy="1013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1600" y="6394821"/>
            <a:ext cx="5953809" cy="343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07244" y="6394822"/>
            <a:ext cx="508000" cy="343643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263E268E-DA18-874E-8CBA-6F80F366F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16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0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31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49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53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0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Georgia"/>
              </a:defRPr>
            </a:lvl1pPr>
            <a:lvl2pPr>
              <a:defRPr sz="2400">
                <a:latin typeface="Georgia"/>
              </a:defRPr>
            </a:lvl2pPr>
            <a:lvl3pPr>
              <a:defRPr sz="2000">
                <a:latin typeface="Georgia"/>
              </a:defRPr>
            </a:lvl3pPr>
            <a:lvl4pPr>
              <a:defRPr sz="1800">
                <a:latin typeface="Georgia"/>
              </a:defRPr>
            </a:lvl4pPr>
            <a:lvl5pPr>
              <a:defRPr sz="1800">
                <a:latin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51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9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37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6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10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276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133"/>
            </a:lvl1pPr>
            <a:lvl2pPr marL="406405" indent="0" algn="ctr">
              <a:buNone/>
              <a:defRPr sz="1778"/>
            </a:lvl2pPr>
            <a:lvl3pPr marL="812810" indent="0" algn="ctr">
              <a:buNone/>
              <a:defRPr sz="1600"/>
            </a:lvl3pPr>
            <a:lvl4pPr marL="1219215" indent="0" algn="ctr">
              <a:buNone/>
              <a:defRPr sz="1422"/>
            </a:lvl4pPr>
            <a:lvl5pPr marL="1625620" indent="0" algn="ctr">
              <a:buNone/>
              <a:defRPr sz="1422"/>
            </a:lvl5pPr>
            <a:lvl6pPr marL="2032025" indent="0" algn="ctr">
              <a:buNone/>
              <a:defRPr sz="1422"/>
            </a:lvl6pPr>
            <a:lvl7pPr marL="2438430" indent="0" algn="ctr">
              <a:buNone/>
              <a:defRPr sz="1422"/>
            </a:lvl7pPr>
            <a:lvl8pPr marL="2844836" indent="0" algn="ctr">
              <a:buNone/>
              <a:defRPr sz="1422"/>
            </a:lvl8pPr>
            <a:lvl9pPr marL="3251241" indent="0" algn="ctr">
              <a:buNone/>
              <a:defRPr sz="142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D5C5-008C-40CB-9B92-59553FBCBB61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88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A757-AC22-4F00-82FF-874B36707DA5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61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1pPr>
            <a:lvl2pPr marL="406405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2pPr>
            <a:lvl3pPr marL="8128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1921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4pPr>
            <a:lvl5pPr marL="162562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5pPr>
            <a:lvl6pPr marL="203202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6pPr>
            <a:lvl7pPr marL="243843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7pPr>
            <a:lvl8pPr marL="2844836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8pPr>
            <a:lvl9pPr marL="3251241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33CA-76B1-44DE-A360-DE7817EF7DA3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46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1F32-7B94-484F-A6E7-189D4616DD60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3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CFD4-BCC8-46BB-A327-E5FC8246E57E}" type="datetime1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442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3B4A-934C-48A7-9A29-BAC1E283FAA3}" type="datetime1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80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43EC-F9C7-428F-B09A-5C9992E3F26F}" type="datetime1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848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28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7"/>
            <a:ext cx="6172200" cy="4873625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05" indent="0">
              <a:buNone/>
              <a:defRPr sz="1244"/>
            </a:lvl2pPr>
            <a:lvl3pPr marL="812810" indent="0">
              <a:buNone/>
              <a:defRPr sz="1067"/>
            </a:lvl3pPr>
            <a:lvl4pPr marL="1219215" indent="0">
              <a:buNone/>
              <a:defRPr sz="889"/>
            </a:lvl4pPr>
            <a:lvl5pPr marL="1625620" indent="0">
              <a:buNone/>
              <a:defRPr sz="889"/>
            </a:lvl5pPr>
            <a:lvl6pPr marL="2032025" indent="0">
              <a:buNone/>
              <a:defRPr sz="889"/>
            </a:lvl6pPr>
            <a:lvl7pPr marL="2438430" indent="0">
              <a:buNone/>
              <a:defRPr sz="889"/>
            </a:lvl7pPr>
            <a:lvl8pPr marL="2844836" indent="0">
              <a:buNone/>
              <a:defRPr sz="889"/>
            </a:lvl8pPr>
            <a:lvl9pPr marL="3251241" indent="0">
              <a:buNone/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74F0-4A4E-4632-B6E9-F4C7B1F64DB2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566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28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7"/>
            <a:ext cx="6172200" cy="4873625"/>
          </a:xfrm>
        </p:spPr>
        <p:txBody>
          <a:bodyPr anchor="t"/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05" indent="0">
              <a:buNone/>
              <a:defRPr sz="1244"/>
            </a:lvl2pPr>
            <a:lvl3pPr marL="812810" indent="0">
              <a:buNone/>
              <a:defRPr sz="1067"/>
            </a:lvl3pPr>
            <a:lvl4pPr marL="1219215" indent="0">
              <a:buNone/>
              <a:defRPr sz="889"/>
            </a:lvl4pPr>
            <a:lvl5pPr marL="1625620" indent="0">
              <a:buNone/>
              <a:defRPr sz="889"/>
            </a:lvl5pPr>
            <a:lvl6pPr marL="2032025" indent="0">
              <a:buNone/>
              <a:defRPr sz="889"/>
            </a:lvl6pPr>
            <a:lvl7pPr marL="2438430" indent="0">
              <a:buNone/>
              <a:defRPr sz="889"/>
            </a:lvl7pPr>
            <a:lvl8pPr marL="2844836" indent="0">
              <a:buNone/>
              <a:defRPr sz="889"/>
            </a:lvl8pPr>
            <a:lvl9pPr marL="3251241" indent="0">
              <a:buNone/>
              <a:defRPr sz="88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B1E1-5BFF-4A93-9ADC-41BD8C314D8C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57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3D1F1-A2F1-411B-93B7-4A7B6985AA93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06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B52A-866A-49DE-92B2-35E4888474EA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120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B6CD-FEA5-B74F-A93F-DEA1D72BB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A9D0E-CFCF-C446-B72E-2B7C5950A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D1A0A-0D5E-D84A-A4A0-77C788D7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91344-5FB3-E044-90AC-8307F492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2E41A-1FD3-0046-9496-31191881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504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BF63-7345-DB4E-A0A8-B0AB3C14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A8739-F573-E74B-9455-6CE86B4E4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2099B-FA9F-FE4F-92A3-CC3D8B79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38693-3110-AA44-ADF1-577E10E4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7C30D-194E-C744-A13D-348BF8AC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23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B390-DA22-5F4E-8A36-1501C7CB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1991F-E29D-B44B-A199-DF704C9A1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5ED2F-515E-8542-8CCC-2955FF740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39A2F-E544-414C-935C-368DAFBB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2E822-F4B8-0245-8078-50B41561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3C8C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/>
              </a:defRPr>
            </a:lvl1pPr>
            <a:lvl2pPr>
              <a:defRPr sz="2000">
                <a:latin typeface="Georgia"/>
              </a:defRPr>
            </a:lvl2pPr>
            <a:lvl3pPr>
              <a:defRPr sz="1800">
                <a:latin typeface="Georgia"/>
              </a:defRPr>
            </a:lvl3pPr>
            <a:lvl4pPr>
              <a:defRPr sz="1600">
                <a:latin typeface="Georgia"/>
              </a:defRPr>
            </a:lvl4pPr>
            <a:lvl5pPr>
              <a:defRPr sz="1600">
                <a:latin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/>
              </a:defRPr>
            </a:lvl1pPr>
            <a:lvl2pPr>
              <a:defRPr sz="2000">
                <a:latin typeface="Georgia"/>
              </a:defRPr>
            </a:lvl2pPr>
            <a:lvl3pPr>
              <a:defRPr sz="1800">
                <a:latin typeface="Georgia"/>
              </a:defRPr>
            </a:lvl3pPr>
            <a:lvl4pPr>
              <a:defRPr sz="1600">
                <a:latin typeface="Georgia"/>
              </a:defRPr>
            </a:lvl4pPr>
            <a:lvl5pPr>
              <a:defRPr sz="1600">
                <a:latin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1FA0-5B4F-EC4C-8214-51B32D65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DB9B2-BC61-4E47-A4CB-5DA25E258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17D6F-DDC5-9A42-8D32-0258CAA63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590A1-2F80-9E46-8B38-6FD43CA3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B96D5-E8C5-C345-9038-5B682A16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22022-C907-7E4D-A983-F9471F01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88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65C4A-97E9-3D47-AC2B-65751839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DA0C2-A52A-1A4C-9B34-8ADD17D5E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F183A-6D6A-C44C-9A33-66F78F58F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50A362-218B-D34C-8362-56B44819C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28456-AB9F-5549-9905-41692ED2A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4EDB8-0500-4440-B711-CD82D7FD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2222C2-EB89-1242-BD5B-FDF90840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286002-BD9C-2440-91DC-8C2377D9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2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7027-268C-D04D-A4FB-A573FC848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A0379-8493-0946-94B2-2F9801EF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693F5-C94C-3E4D-AA30-79573D4F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ED423-5616-8B42-AC43-C8E43329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03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8664B-4D17-274C-8286-8033B32F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90BA4-D35B-3E49-8602-5B320BAB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76223-ADD8-8248-85C8-D9558382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98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1844-E57A-6F49-B999-B35D9E7E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26C7-9E09-E44C-94A3-FE48B709D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19A9A-0259-2D4F-B83D-D6E36DEDE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8BA1B-7070-A34D-9A8D-22E333F7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BC789-D916-5144-B3F8-92523E0A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C7EBF-FA73-7040-800D-8B7D459D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062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760E-D5B4-7D4B-8850-D72F86BA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2781C-7BF6-A148-9D30-C37856732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DF5D3-D636-D648-9705-E904D8E67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553BB-8E4C-9D40-8A90-D65AA246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7590D-8366-7449-B8BB-8A1BEA0C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E31D9-A92B-FF4F-A42D-B394053E6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591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31BE-A096-2443-A537-F1B7748F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A59E2-5168-214F-A233-8BE59D5C8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CE837-D669-094B-B0EB-9D177E77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0081-F49B-6648-B63E-66440610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5040-9A88-5B42-A4BE-FECE9221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325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CFB8B-C2EC-2947-AE2E-3525C5BF8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E3505-2BDC-894E-8D81-33C9797FC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9FE2E-6065-E442-915E-3143E05D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5B134-6DB4-4E4F-9962-EA25ECF0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F04B1-E396-854C-BEA8-92F14849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1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‹#›</a:t>
            </a:fld>
            <a:endParaRPr kumimoji="0" lang="e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812000" y="6531176"/>
            <a:ext cx="1056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For limited use only.  Preliminary results.  Not yet cleared by funder for broad dissemination. Please contact ahalt@renci.org before sharing.</a:t>
            </a:r>
            <a:endParaRPr kumimoji="0" sz="9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162827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8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54"/>
            </a:lvl1pPr>
            <a:lvl2pPr marL="448436" indent="0" algn="ctr">
              <a:buNone/>
              <a:defRPr sz="1961"/>
            </a:lvl2pPr>
            <a:lvl3pPr marL="896871" indent="0" algn="ctr">
              <a:buNone/>
              <a:defRPr sz="1765"/>
            </a:lvl3pPr>
            <a:lvl4pPr marL="1345308" indent="0" algn="ctr">
              <a:buNone/>
              <a:defRPr sz="1570"/>
            </a:lvl4pPr>
            <a:lvl5pPr marL="1793743" indent="0" algn="ctr">
              <a:buNone/>
              <a:defRPr sz="1570"/>
            </a:lvl5pPr>
            <a:lvl6pPr marL="2242179" indent="0" algn="ctr">
              <a:buNone/>
              <a:defRPr sz="1570"/>
            </a:lvl6pPr>
            <a:lvl7pPr marL="2690614" indent="0" algn="ctr">
              <a:buNone/>
              <a:defRPr sz="1570"/>
            </a:lvl7pPr>
            <a:lvl8pPr marL="3139051" indent="0" algn="ctr">
              <a:buNone/>
              <a:defRPr sz="1570"/>
            </a:lvl8pPr>
            <a:lvl9pPr marL="3587486" indent="0" algn="ctr">
              <a:buNone/>
              <a:defRPr sz="157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D5C5-008C-40CB-9B92-59553FBCBB61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1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A757-AC22-4F00-82FF-874B36707DA5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342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58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354">
                <a:solidFill>
                  <a:schemeClr val="tx1">
                    <a:tint val="75000"/>
                  </a:schemeClr>
                </a:solidFill>
              </a:defRPr>
            </a:lvl1pPr>
            <a:lvl2pPr marL="448436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871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5308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4pPr>
            <a:lvl5pPr marL="1793743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5pPr>
            <a:lvl6pPr marL="2242179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6pPr>
            <a:lvl7pPr marL="2690614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7pPr>
            <a:lvl8pPr marL="3139051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8pPr>
            <a:lvl9pPr marL="3587486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33CA-76B1-44DE-A360-DE7817EF7DA3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11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1F32-7B94-484F-A6E7-189D4616DD60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610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354" b="1"/>
            </a:lvl1pPr>
            <a:lvl2pPr marL="448436" indent="0">
              <a:buNone/>
              <a:defRPr sz="1961" b="1"/>
            </a:lvl2pPr>
            <a:lvl3pPr marL="896871" indent="0">
              <a:buNone/>
              <a:defRPr sz="1765" b="1"/>
            </a:lvl3pPr>
            <a:lvl4pPr marL="1345308" indent="0">
              <a:buNone/>
              <a:defRPr sz="1570" b="1"/>
            </a:lvl4pPr>
            <a:lvl5pPr marL="1793743" indent="0">
              <a:buNone/>
              <a:defRPr sz="1570" b="1"/>
            </a:lvl5pPr>
            <a:lvl6pPr marL="2242179" indent="0">
              <a:buNone/>
              <a:defRPr sz="1570" b="1"/>
            </a:lvl6pPr>
            <a:lvl7pPr marL="2690614" indent="0">
              <a:buNone/>
              <a:defRPr sz="1570" b="1"/>
            </a:lvl7pPr>
            <a:lvl8pPr marL="3139051" indent="0">
              <a:buNone/>
              <a:defRPr sz="1570" b="1"/>
            </a:lvl8pPr>
            <a:lvl9pPr marL="3587486" indent="0">
              <a:buNone/>
              <a:defRPr sz="15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354" b="1"/>
            </a:lvl1pPr>
            <a:lvl2pPr marL="448436" indent="0">
              <a:buNone/>
              <a:defRPr sz="1961" b="1"/>
            </a:lvl2pPr>
            <a:lvl3pPr marL="896871" indent="0">
              <a:buNone/>
              <a:defRPr sz="1765" b="1"/>
            </a:lvl3pPr>
            <a:lvl4pPr marL="1345308" indent="0">
              <a:buNone/>
              <a:defRPr sz="1570" b="1"/>
            </a:lvl4pPr>
            <a:lvl5pPr marL="1793743" indent="0">
              <a:buNone/>
              <a:defRPr sz="1570" b="1"/>
            </a:lvl5pPr>
            <a:lvl6pPr marL="2242179" indent="0">
              <a:buNone/>
              <a:defRPr sz="1570" b="1"/>
            </a:lvl6pPr>
            <a:lvl7pPr marL="2690614" indent="0">
              <a:buNone/>
              <a:defRPr sz="1570" b="1"/>
            </a:lvl7pPr>
            <a:lvl8pPr marL="3139051" indent="0">
              <a:buNone/>
              <a:defRPr sz="1570" b="1"/>
            </a:lvl8pPr>
            <a:lvl9pPr marL="3587486" indent="0">
              <a:buNone/>
              <a:defRPr sz="15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CFD4-BCC8-46BB-A327-E5FC8246E57E}" type="datetime1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269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3B4A-934C-48A7-9A29-BAC1E283FAA3}" type="datetime1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767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43EC-F9C7-428F-B09A-5C9992E3F26F}" type="datetime1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750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38"/>
            </a:lvl1pPr>
            <a:lvl2pPr>
              <a:defRPr sz="2747"/>
            </a:lvl2pPr>
            <a:lvl3pPr>
              <a:defRPr sz="2354"/>
            </a:lvl3pPr>
            <a:lvl4pPr>
              <a:defRPr sz="1961"/>
            </a:lvl4pPr>
            <a:lvl5pPr>
              <a:defRPr sz="1961"/>
            </a:lvl5pPr>
            <a:lvl6pPr>
              <a:defRPr sz="1961"/>
            </a:lvl6pPr>
            <a:lvl7pPr>
              <a:defRPr sz="1961"/>
            </a:lvl7pPr>
            <a:lvl8pPr>
              <a:defRPr sz="1961"/>
            </a:lvl8pPr>
            <a:lvl9pPr>
              <a:defRPr sz="196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70"/>
            </a:lvl1pPr>
            <a:lvl2pPr marL="448436" indent="0">
              <a:buNone/>
              <a:defRPr sz="1373"/>
            </a:lvl2pPr>
            <a:lvl3pPr marL="896871" indent="0">
              <a:buNone/>
              <a:defRPr sz="1177"/>
            </a:lvl3pPr>
            <a:lvl4pPr marL="1345308" indent="0">
              <a:buNone/>
              <a:defRPr sz="981"/>
            </a:lvl4pPr>
            <a:lvl5pPr marL="1793743" indent="0">
              <a:buNone/>
              <a:defRPr sz="981"/>
            </a:lvl5pPr>
            <a:lvl6pPr marL="2242179" indent="0">
              <a:buNone/>
              <a:defRPr sz="981"/>
            </a:lvl6pPr>
            <a:lvl7pPr marL="2690614" indent="0">
              <a:buNone/>
              <a:defRPr sz="981"/>
            </a:lvl7pPr>
            <a:lvl8pPr marL="3139051" indent="0">
              <a:buNone/>
              <a:defRPr sz="981"/>
            </a:lvl8pPr>
            <a:lvl9pPr marL="3587486" indent="0">
              <a:buNone/>
              <a:defRPr sz="9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74F0-4A4E-4632-B6E9-F4C7B1F64DB2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243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138"/>
            </a:lvl1pPr>
            <a:lvl2pPr marL="448436" indent="0">
              <a:buNone/>
              <a:defRPr sz="2747"/>
            </a:lvl2pPr>
            <a:lvl3pPr marL="896871" indent="0">
              <a:buNone/>
              <a:defRPr sz="2354"/>
            </a:lvl3pPr>
            <a:lvl4pPr marL="1345308" indent="0">
              <a:buNone/>
              <a:defRPr sz="1961"/>
            </a:lvl4pPr>
            <a:lvl5pPr marL="1793743" indent="0">
              <a:buNone/>
              <a:defRPr sz="1961"/>
            </a:lvl5pPr>
            <a:lvl6pPr marL="2242179" indent="0">
              <a:buNone/>
              <a:defRPr sz="1961"/>
            </a:lvl6pPr>
            <a:lvl7pPr marL="2690614" indent="0">
              <a:buNone/>
              <a:defRPr sz="1961"/>
            </a:lvl7pPr>
            <a:lvl8pPr marL="3139051" indent="0">
              <a:buNone/>
              <a:defRPr sz="1961"/>
            </a:lvl8pPr>
            <a:lvl9pPr marL="3587486" indent="0">
              <a:buNone/>
              <a:defRPr sz="196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70"/>
            </a:lvl1pPr>
            <a:lvl2pPr marL="448436" indent="0">
              <a:buNone/>
              <a:defRPr sz="1373"/>
            </a:lvl2pPr>
            <a:lvl3pPr marL="896871" indent="0">
              <a:buNone/>
              <a:defRPr sz="1177"/>
            </a:lvl3pPr>
            <a:lvl4pPr marL="1345308" indent="0">
              <a:buNone/>
              <a:defRPr sz="981"/>
            </a:lvl4pPr>
            <a:lvl5pPr marL="1793743" indent="0">
              <a:buNone/>
              <a:defRPr sz="981"/>
            </a:lvl5pPr>
            <a:lvl6pPr marL="2242179" indent="0">
              <a:buNone/>
              <a:defRPr sz="981"/>
            </a:lvl6pPr>
            <a:lvl7pPr marL="2690614" indent="0">
              <a:buNone/>
              <a:defRPr sz="981"/>
            </a:lvl7pPr>
            <a:lvl8pPr marL="3139051" indent="0">
              <a:buNone/>
              <a:defRPr sz="981"/>
            </a:lvl8pPr>
            <a:lvl9pPr marL="3587486" indent="0">
              <a:buNone/>
              <a:defRPr sz="9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B1E1-5BFF-4A93-9ADC-41BD8C314D8C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726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3D1F1-A2F1-411B-93B7-4A7B6985AA93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004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B52A-866A-49DE-92B2-35E4888474EA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1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3C8C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5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whit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5"/>
            <a:ext cx="12192000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70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E7231-918C-47BD-AD0F-C89ACA0BB3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5B31-0EBB-495F-A339-D0FA80C95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5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0CCD8-D620-4B43-9D9F-2B1D512693F9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8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812810" rtl="0" eaLnBrk="1" latinLnBrk="0" hangingPunct="1">
        <a:lnSpc>
          <a:spcPct val="90000"/>
        </a:lnSpc>
        <a:spcBef>
          <a:spcPct val="0"/>
        </a:spcBef>
        <a:buNone/>
        <a:defRPr sz="3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203" indent="-203203" algn="l" defTabSz="81281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1601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3pPr>
      <a:lvl4pPr marL="142241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522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163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4803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44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51BAE-D328-0940-9FC2-2B8056C7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8F964-16F2-CA47-AABD-20853FB43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461CA-7F0C-4648-94B9-AAD23F16F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18236-C961-2B45-9562-4A271DF2A22B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AE4F-AE47-684A-A9D6-B5999A2CB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DA51-8844-934C-A247-E86571AAD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C4832-99D2-BB4E-9ADA-5BD301B0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4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0CCD8-D620-4B43-9D9F-2B1D512693F9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9C31-2574-4D45-9C5B-E42E7507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3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l" defTabSz="896871" rtl="0" eaLnBrk="1" latinLnBrk="0" hangingPunct="1">
        <a:lnSpc>
          <a:spcPct val="90000"/>
        </a:lnSpc>
        <a:spcBef>
          <a:spcPct val="0"/>
        </a:spcBef>
        <a:buNone/>
        <a:defRPr sz="4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218" indent="-224218" algn="l" defTabSz="896871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72654" indent="-224218" algn="l" defTabSz="896871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4" kern="1200">
          <a:solidFill>
            <a:schemeClr val="tx1"/>
          </a:solidFill>
          <a:latin typeface="+mn-lt"/>
          <a:ea typeface="+mn-ea"/>
          <a:cs typeface="+mn-cs"/>
        </a:defRPr>
      </a:lvl2pPr>
      <a:lvl3pPr marL="1121089" indent="-224218" algn="l" defTabSz="896871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9525" indent="-224218" algn="l" defTabSz="896871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7961" indent="-224218" algn="l" defTabSz="896871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6397" indent="-224218" algn="l" defTabSz="896871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4832" indent="-224218" algn="l" defTabSz="896871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3268" indent="-224218" algn="l" defTabSz="896871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11704" indent="-224218" algn="l" defTabSz="896871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87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436" algn="l" defTabSz="89687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871" algn="l" defTabSz="89687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5308" algn="l" defTabSz="89687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3743" algn="l" defTabSz="89687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2179" algn="l" defTabSz="89687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90614" algn="l" defTabSz="89687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9051" algn="l" defTabSz="89687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7486" algn="l" defTabSz="89687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jpe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51.wmf"/><Relationship Id="rId26" Type="http://schemas.openxmlformats.org/officeDocument/2006/relationships/oleObject" Target="../embeddings/oleObject13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56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9.bin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29" Type="http://schemas.openxmlformats.org/officeDocument/2006/relationships/oleObject" Target="../embeddings/oleObject16.bin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1.bin"/><Relationship Id="rId32" Type="http://schemas.openxmlformats.org/officeDocument/2006/relationships/image" Target="../media/image55.png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54.gif"/><Relationship Id="rId28" Type="http://schemas.openxmlformats.org/officeDocument/2006/relationships/oleObject" Target="../embeddings/oleObject15.bin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8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9.wmf"/><Relationship Id="rId22" Type="http://schemas.openxmlformats.org/officeDocument/2006/relationships/image" Target="../media/image53.wmf"/><Relationship Id="rId27" Type="http://schemas.openxmlformats.org/officeDocument/2006/relationships/oleObject" Target="../embeddings/oleObject14.bin"/><Relationship Id="rId30" Type="http://schemas.openxmlformats.org/officeDocument/2006/relationships/oleObject" Target="../embeddings/oleObject17.bin"/><Relationship Id="rId8" Type="http://schemas.openxmlformats.org/officeDocument/2006/relationships/image" Target="../media/image4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21.bin"/><Relationship Id="rId21" Type="http://schemas.openxmlformats.org/officeDocument/2006/relationships/image" Target="../media/image62.emf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28.bin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0.wmf"/><Relationship Id="rId20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5.bin"/><Relationship Id="rId24" Type="http://schemas.openxmlformats.org/officeDocument/2006/relationships/image" Target="../media/image64.emf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23" Type="http://schemas.openxmlformats.org/officeDocument/2006/relationships/image" Target="../media/image63.emf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49.wmf"/><Relationship Id="rId22" Type="http://schemas.openxmlformats.org/officeDocument/2006/relationships/oleObject" Target="../embeddings/oleObject30.bin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_tropsha@un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nesk@email.unc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xlink.rsc.org/?doi=10.1039/c8sc02239a" TargetMode="Externa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diagramData" Target="../diagrams/data3.xml"/><Relationship Id="rId21" Type="http://schemas.openxmlformats.org/officeDocument/2006/relationships/diagramData" Target="../diagrams/data6.xml"/><Relationship Id="rId7" Type="http://schemas.microsoft.com/office/2007/relationships/diagramDrawing" Target="../diagrams/drawing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5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6" Type="http://schemas.openxmlformats.org/officeDocument/2006/relationships/diagramQuickStyle" Target="../diagrams/quickStyle5.xml"/><Relationship Id="rId20" Type="http://schemas.openxmlformats.org/officeDocument/2006/relationships/image" Target="../media/image8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diagramQuickStyle" Target="../diagrams/quickStyle4.xml"/><Relationship Id="rId24" Type="http://schemas.openxmlformats.org/officeDocument/2006/relationships/diagramColors" Target="../diagrams/colors6.xml"/><Relationship Id="rId5" Type="http://schemas.openxmlformats.org/officeDocument/2006/relationships/diagramQuickStyle" Target="../diagrams/quickStyle3.xml"/><Relationship Id="rId15" Type="http://schemas.openxmlformats.org/officeDocument/2006/relationships/diagramLayout" Target="../diagrams/layout5.xml"/><Relationship Id="rId23" Type="http://schemas.openxmlformats.org/officeDocument/2006/relationships/diagramQuickStyle" Target="../diagrams/quickStyle6.xml"/><Relationship Id="rId10" Type="http://schemas.openxmlformats.org/officeDocument/2006/relationships/diagramLayout" Target="../diagrams/layout4.xml"/><Relationship Id="rId19" Type="http://schemas.openxmlformats.org/officeDocument/2006/relationships/image" Target="../media/image84.jpeg"/><Relationship Id="rId4" Type="http://schemas.openxmlformats.org/officeDocument/2006/relationships/diagramLayout" Target="../diagrams/layout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Relationship Id="rId22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emf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102.jpe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0.tiff"/><Relationship Id="rId5" Type="http://schemas.openxmlformats.org/officeDocument/2006/relationships/image" Target="../media/image97.png"/><Relationship Id="rId10" Type="http://schemas.openxmlformats.org/officeDocument/2006/relationships/image" Target="../media/image36.png"/><Relationship Id="rId4" Type="http://schemas.openxmlformats.org/officeDocument/2006/relationships/image" Target="../media/image96.png"/><Relationship Id="rId9" Type="http://schemas.openxmlformats.org/officeDocument/2006/relationships/image" Target="../media/image35.jpeg"/><Relationship Id="rId1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tiff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jpeg"/><Relationship Id="rId7" Type="http://schemas.openxmlformats.org/officeDocument/2006/relationships/hyperlink" Target="http://en.wikipedia.org/wiki/File:VistA_Img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C Pharmacy logo blu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26" y="190500"/>
            <a:ext cx="314801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0" y="1560036"/>
            <a:ext cx="9144000" cy="131762"/>
          </a:xfrm>
          <a:prstGeom prst="rect">
            <a:avLst/>
          </a:prstGeom>
          <a:gradFill rotWithShape="1">
            <a:gsLst>
              <a:gs pos="0">
                <a:srgbClr val="000000">
                  <a:alpha val="92000"/>
                </a:srgbClr>
              </a:gs>
              <a:gs pos="50000">
                <a:schemeClr val="accent1">
                  <a:lumMod val="50000"/>
                  <a:alpha val="92000"/>
                </a:schemeClr>
              </a:gs>
              <a:gs pos="100000">
                <a:srgbClr val="000000">
                  <a:alpha val="92000"/>
                </a:srgbClr>
              </a:gs>
            </a:gsLst>
            <a:lin ang="0" scaled="0"/>
          </a:gradFill>
          <a:ln w="9525">
            <a:solidFill>
              <a:srgbClr val="D80202"/>
            </a:solidFill>
            <a:miter lim="800000"/>
            <a:headEnd/>
            <a:tailEnd/>
          </a:ln>
          <a:effectLst>
            <a:prstShdw prst="shdw17" dist="17961" dir="13500000">
              <a:schemeClr val="tx1"/>
            </a:prstShdw>
          </a:effectLst>
        </p:spPr>
        <p:txBody>
          <a:bodyPr wrap="none" anchor="ctr"/>
          <a:lstStyle/>
          <a:p>
            <a:endParaRPr lang="fr-FR" b="1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24000" y="4374808"/>
            <a:ext cx="9144000" cy="160681"/>
          </a:xfrm>
          <a:prstGeom prst="rect">
            <a:avLst/>
          </a:prstGeom>
          <a:gradFill rotWithShape="1">
            <a:gsLst>
              <a:gs pos="0">
                <a:srgbClr val="000000">
                  <a:alpha val="92000"/>
                </a:srgbClr>
              </a:gs>
              <a:gs pos="50000">
                <a:schemeClr val="accent1">
                  <a:lumMod val="50000"/>
                  <a:alpha val="92000"/>
                </a:schemeClr>
              </a:gs>
              <a:gs pos="100000">
                <a:srgbClr val="000000">
                  <a:alpha val="92000"/>
                </a:srgbClr>
              </a:gs>
            </a:gsLst>
            <a:lin ang="0" scaled="1"/>
          </a:gradFill>
          <a:ln w="9525">
            <a:solidFill>
              <a:srgbClr val="D80202"/>
            </a:solidFill>
            <a:miter lim="800000"/>
            <a:headEnd/>
            <a:tailEnd/>
          </a:ln>
          <a:effectLst>
            <a:prstShdw prst="shdw17" dist="17961" dir="13500000">
              <a:schemeClr val="tx1"/>
            </a:prstShdw>
          </a:effectLst>
        </p:spPr>
        <p:txBody>
          <a:bodyPr wrap="none" anchor="ctr"/>
          <a:lstStyle/>
          <a:p>
            <a:endParaRPr lang="fr-FR" b="1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531938" y="1699737"/>
            <a:ext cx="9144000" cy="2703989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 b="1"/>
          </a:p>
        </p:txBody>
      </p:sp>
      <p:sp>
        <p:nvSpPr>
          <p:cNvPr id="10" name="Rectangle 9"/>
          <p:cNvSpPr/>
          <p:nvPr/>
        </p:nvSpPr>
        <p:spPr>
          <a:xfrm>
            <a:off x="1524000" y="1399698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524000" y="4533900"/>
            <a:ext cx="9144000" cy="1524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1512711" y="1839436"/>
            <a:ext cx="8983662" cy="2220912"/>
          </a:xfrm>
        </p:spPr>
        <p:txBody>
          <a:bodyPr/>
          <a:lstStyle/>
          <a:p>
            <a:r>
              <a:rPr lang="en-US" dirty="0"/>
              <a:t>CBMC 805/BIOC 805</a:t>
            </a:r>
            <a:br>
              <a:rPr lang="en-US" dirty="0"/>
            </a:br>
            <a:r>
              <a:rPr lang="en-US" dirty="0"/>
              <a:t>Lecture 1: Data Science and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276007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59" descr="CON_0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7351" y="5701755"/>
            <a:ext cx="544512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60" descr="CON_0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5364" y="5701755"/>
            <a:ext cx="544513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61" descr="CON_0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5552" y="5846216"/>
            <a:ext cx="401637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62" descr="CON_0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9601" y="5774780"/>
            <a:ext cx="544512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49" descr="PCA_random_20000 - Copi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3225" y="3057677"/>
            <a:ext cx="2940050" cy="290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" name="Text Box 9"/>
          <p:cNvSpPr txBox="1">
            <a:spLocks noChangeArrowheads="1"/>
          </p:cNvSpPr>
          <p:nvPr/>
        </p:nvSpPr>
        <p:spPr bwMode="auto">
          <a:xfrm>
            <a:off x="3414934" y="5271446"/>
            <a:ext cx="130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FFFF"/>
                </a:solidFill>
                <a:latin typeface="Arial"/>
                <a:cs typeface="Arial" charset="0"/>
              </a:rPr>
              <a:t>~10</a:t>
            </a:r>
            <a:r>
              <a:rPr lang="en-US" b="1" kern="0" baseline="30000" dirty="0">
                <a:solidFill>
                  <a:srgbClr val="FFFFFF"/>
                </a:solidFill>
                <a:latin typeface="Arial"/>
                <a:cs typeface="Arial" charset="0"/>
              </a:rPr>
              <a:t>6</a:t>
            </a:r>
            <a:r>
              <a:rPr lang="en-US" b="1" kern="0" dirty="0">
                <a:solidFill>
                  <a:srgbClr val="FFFFFF"/>
                </a:solidFill>
                <a:latin typeface="Arial"/>
                <a:cs typeface="Arial" charset="0"/>
              </a:rPr>
              <a:t> – 10</a:t>
            </a:r>
            <a:r>
              <a:rPr lang="en-US" b="1" kern="0" baseline="30000" dirty="0">
                <a:solidFill>
                  <a:srgbClr val="FFFFFF"/>
                </a:solidFill>
                <a:latin typeface="Arial"/>
                <a:cs typeface="Arial" charset="0"/>
              </a:rPr>
              <a:t>9</a:t>
            </a:r>
            <a:endParaRPr lang="en-US" b="1" kern="0" dirty="0">
              <a:solidFill>
                <a:srgbClr val="FFFFFF"/>
              </a:solidFill>
              <a:latin typeface="Arial"/>
              <a:cs typeface="Arial" charset="0"/>
            </a:endParaRPr>
          </a:p>
          <a:p>
            <a:pPr>
              <a:defRPr/>
            </a:pPr>
            <a:r>
              <a:rPr lang="en-US" b="1" kern="0" dirty="0">
                <a:solidFill>
                  <a:srgbClr val="FFFFFF"/>
                </a:solidFill>
                <a:latin typeface="Arial"/>
                <a:cs typeface="Arial" charset="0"/>
              </a:rPr>
              <a:t>molecules</a:t>
            </a:r>
          </a:p>
        </p:txBody>
      </p:sp>
      <p:sp>
        <p:nvSpPr>
          <p:cNvPr id="185" name="AutoShape 10"/>
          <p:cNvSpPr>
            <a:spLocks noChangeArrowheads="1"/>
          </p:cNvSpPr>
          <p:nvPr/>
        </p:nvSpPr>
        <p:spPr bwMode="auto">
          <a:xfrm rot="-5400000">
            <a:off x="5662613" y="2856859"/>
            <a:ext cx="2520950" cy="3527425"/>
          </a:xfrm>
          <a:custGeom>
            <a:avLst/>
            <a:gdLst>
              <a:gd name="T0" fmla="*/ 239627240 w 21600"/>
              <a:gd name="T1" fmla="*/ 288026150 h 21600"/>
              <a:gd name="T2" fmla="*/ 147110859 w 21600"/>
              <a:gd name="T3" fmla="*/ 576051974 h 21600"/>
              <a:gd name="T4" fmla="*/ 54594435 w 21600"/>
              <a:gd name="T5" fmla="*/ 288026150 h 21600"/>
              <a:gd name="T6" fmla="*/ 14711085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5808 w 21600"/>
              <a:gd name="T13" fmla="*/ 5808 h 21600"/>
              <a:gd name="T14" fmla="*/ 15792 w 21600"/>
              <a:gd name="T15" fmla="*/ 1579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8016" y="21600"/>
                </a:lnTo>
                <a:lnTo>
                  <a:pt x="1358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50000">
                <a:srgbClr val="333399"/>
              </a:gs>
              <a:gs pos="100000">
                <a:srgbClr val="FFFFFF"/>
              </a:gs>
            </a:gsLst>
            <a:lin ang="0" scaled="1"/>
          </a:gra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86" name="Oval 11"/>
          <p:cNvSpPr>
            <a:spLocks noChangeArrowheads="1"/>
          </p:cNvSpPr>
          <p:nvPr/>
        </p:nvSpPr>
        <p:spPr bwMode="auto">
          <a:xfrm rot="-5400000">
            <a:off x="3898900" y="4403083"/>
            <a:ext cx="2520950" cy="431800"/>
          </a:xfrm>
          <a:prstGeom prst="ellipse">
            <a:avLst/>
          </a:prstGeom>
          <a:gradFill rotWithShape="1">
            <a:gsLst>
              <a:gs pos="0">
                <a:srgbClr val="333399"/>
              </a:gs>
              <a:gs pos="50000">
                <a:srgbClr val="FFFFFF"/>
              </a:gs>
              <a:gs pos="100000">
                <a:srgbClr val="333399"/>
              </a:gs>
            </a:gsLst>
            <a:lin ang="0" scaled="1"/>
          </a:gradFill>
          <a:ln w="28575">
            <a:solidFill>
              <a:srgbClr val="000000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r">
              <a:defRPr/>
            </a:pPr>
            <a:endParaRPr lang="fr-FR" b="1" kern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87" name="Oval 12"/>
          <p:cNvSpPr>
            <a:spLocks noChangeArrowheads="1"/>
          </p:cNvSpPr>
          <p:nvPr/>
        </p:nvSpPr>
        <p:spPr bwMode="auto">
          <a:xfrm rot="-5400000">
            <a:off x="8377238" y="4549134"/>
            <a:ext cx="630238" cy="153987"/>
          </a:xfrm>
          <a:prstGeom prst="ellipse">
            <a:avLst/>
          </a:prstGeom>
          <a:gradFill rotWithShape="1">
            <a:gsLst>
              <a:gs pos="0">
                <a:srgbClr val="333399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rot="10800000"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188" name="Right Arrow 187"/>
          <p:cNvSpPr/>
          <p:nvPr/>
        </p:nvSpPr>
        <p:spPr>
          <a:xfrm rot="5400000">
            <a:off x="5902046" y="2643819"/>
            <a:ext cx="2139771" cy="701336"/>
          </a:xfrm>
          <a:prstGeom prst="rightArrow">
            <a:avLst/>
          </a:prstGeom>
          <a:solidFill>
            <a:srgbClr val="FFFF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3" name="AutoShape 45"/>
          <p:cNvSpPr>
            <a:spLocks noChangeArrowheads="1"/>
          </p:cNvSpPr>
          <p:nvPr/>
        </p:nvSpPr>
        <p:spPr bwMode="auto">
          <a:xfrm rot="-5400000">
            <a:off x="4691063" y="4263384"/>
            <a:ext cx="287338" cy="649287"/>
          </a:xfrm>
          <a:prstGeom prst="downArrow">
            <a:avLst>
              <a:gd name="adj1" fmla="val 50000"/>
              <a:gd name="adj2" fmla="val 56492"/>
            </a:avLst>
          </a:prstGeom>
          <a:solidFill>
            <a:srgbClr val="FFFF00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194" name="AutoShape 10"/>
          <p:cNvSpPr>
            <a:spLocks noChangeArrowheads="1"/>
          </p:cNvSpPr>
          <p:nvPr/>
        </p:nvSpPr>
        <p:spPr bwMode="auto">
          <a:xfrm rot="-2763264">
            <a:off x="6962776" y="4658672"/>
            <a:ext cx="720725" cy="1304925"/>
          </a:xfrm>
          <a:custGeom>
            <a:avLst/>
            <a:gdLst>
              <a:gd name="T0" fmla="*/ 68508040 w 21600"/>
              <a:gd name="T1" fmla="*/ 106551528 h 21600"/>
              <a:gd name="T2" fmla="*/ 42058142 w 21600"/>
              <a:gd name="T3" fmla="*/ 213102935 h 21600"/>
              <a:gd name="T4" fmla="*/ 15608233 w 21600"/>
              <a:gd name="T5" fmla="*/ 106551528 h 21600"/>
              <a:gd name="T6" fmla="*/ 42058142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5808 w 21600"/>
              <a:gd name="T13" fmla="*/ 5808 h 21600"/>
              <a:gd name="T14" fmla="*/ 15792 w 21600"/>
              <a:gd name="T15" fmla="*/ 1579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8016" y="21600"/>
                </a:lnTo>
                <a:lnTo>
                  <a:pt x="1358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50000">
                <a:srgbClr val="333399"/>
              </a:gs>
              <a:gs pos="100000">
                <a:srgbClr val="FFFFFF"/>
              </a:gs>
            </a:gsLst>
            <a:lin ang="0" scaled="1"/>
          </a:gra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95" name="AutoShape 46"/>
          <p:cNvSpPr>
            <a:spLocks noChangeArrowheads="1"/>
          </p:cNvSpPr>
          <p:nvPr/>
        </p:nvSpPr>
        <p:spPr bwMode="auto">
          <a:xfrm rot="-5400000">
            <a:off x="8799513" y="4368159"/>
            <a:ext cx="287338" cy="496887"/>
          </a:xfrm>
          <a:prstGeom prst="downArrow">
            <a:avLst>
              <a:gd name="adj1" fmla="val 50000"/>
              <a:gd name="adj2" fmla="val 43232"/>
            </a:avLst>
          </a:prstGeom>
          <a:solidFill>
            <a:srgbClr val="FFFF00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196" name="AutoShape 47"/>
          <p:cNvSpPr>
            <a:spLocks noChangeArrowheads="1"/>
          </p:cNvSpPr>
          <p:nvPr/>
        </p:nvSpPr>
        <p:spPr bwMode="auto">
          <a:xfrm>
            <a:off x="6165850" y="4079233"/>
            <a:ext cx="1511300" cy="10795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 algn="ctr">
            <a:solidFill>
              <a:srgbClr val="F8F8F8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b="1" kern="0">
                <a:solidFill>
                  <a:srgbClr val="FFFF00"/>
                </a:solidFill>
                <a:latin typeface="Arial"/>
                <a:cs typeface="Arial" charset="0"/>
              </a:rPr>
              <a:t>VIRTUAL </a:t>
            </a:r>
          </a:p>
          <a:p>
            <a:pPr algn="ctr">
              <a:defRPr/>
            </a:pPr>
            <a:r>
              <a:rPr lang="en-US" b="1" kern="0">
                <a:solidFill>
                  <a:srgbClr val="FFFF00"/>
                </a:solidFill>
                <a:latin typeface="Arial"/>
                <a:cs typeface="Arial" charset="0"/>
              </a:rPr>
              <a:t>SCREENING</a:t>
            </a:r>
          </a:p>
        </p:txBody>
      </p:sp>
      <p:sp>
        <p:nvSpPr>
          <p:cNvPr id="197" name="Oval 15"/>
          <p:cNvSpPr>
            <a:spLocks noChangeArrowheads="1"/>
          </p:cNvSpPr>
          <p:nvPr/>
        </p:nvSpPr>
        <p:spPr bwMode="auto">
          <a:xfrm>
            <a:off x="3214689" y="5519097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198" name="Oval 16"/>
          <p:cNvSpPr>
            <a:spLocks noChangeArrowheads="1"/>
          </p:cNvSpPr>
          <p:nvPr/>
        </p:nvSpPr>
        <p:spPr bwMode="auto">
          <a:xfrm>
            <a:off x="2351089" y="5015859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199" name="Oval 17"/>
          <p:cNvSpPr>
            <a:spLocks noChangeArrowheads="1"/>
          </p:cNvSpPr>
          <p:nvPr/>
        </p:nvSpPr>
        <p:spPr bwMode="auto">
          <a:xfrm>
            <a:off x="3143250" y="472693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0" name="Oval 18"/>
          <p:cNvSpPr>
            <a:spLocks noChangeArrowheads="1"/>
          </p:cNvSpPr>
          <p:nvPr/>
        </p:nvSpPr>
        <p:spPr bwMode="auto">
          <a:xfrm>
            <a:off x="2566989" y="3718872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1" name="Oval 19"/>
          <p:cNvSpPr>
            <a:spLocks noChangeArrowheads="1"/>
          </p:cNvSpPr>
          <p:nvPr/>
        </p:nvSpPr>
        <p:spPr bwMode="auto">
          <a:xfrm>
            <a:off x="2278064" y="4511034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2" name="Oval 20"/>
          <p:cNvSpPr>
            <a:spLocks noChangeArrowheads="1"/>
          </p:cNvSpPr>
          <p:nvPr/>
        </p:nvSpPr>
        <p:spPr bwMode="auto">
          <a:xfrm>
            <a:off x="2709864" y="5808022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3" name="Oval 21"/>
          <p:cNvSpPr>
            <a:spLocks noChangeArrowheads="1"/>
          </p:cNvSpPr>
          <p:nvPr/>
        </p:nvSpPr>
        <p:spPr bwMode="auto">
          <a:xfrm>
            <a:off x="2709864" y="4655497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4" name="Oval 22"/>
          <p:cNvSpPr>
            <a:spLocks noChangeArrowheads="1"/>
          </p:cNvSpPr>
          <p:nvPr/>
        </p:nvSpPr>
        <p:spPr bwMode="auto">
          <a:xfrm>
            <a:off x="3790950" y="4871397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5" name="Oval 23"/>
          <p:cNvSpPr>
            <a:spLocks noChangeArrowheads="1"/>
          </p:cNvSpPr>
          <p:nvPr/>
        </p:nvSpPr>
        <p:spPr bwMode="auto">
          <a:xfrm>
            <a:off x="3430589" y="4871397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6" name="Oval 24"/>
          <p:cNvSpPr>
            <a:spLocks noChangeArrowheads="1"/>
          </p:cNvSpPr>
          <p:nvPr/>
        </p:nvSpPr>
        <p:spPr bwMode="auto">
          <a:xfrm>
            <a:off x="3790950" y="4582472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7" name="Oval 25"/>
          <p:cNvSpPr>
            <a:spLocks noChangeArrowheads="1"/>
          </p:cNvSpPr>
          <p:nvPr/>
        </p:nvSpPr>
        <p:spPr bwMode="auto">
          <a:xfrm>
            <a:off x="3430589" y="4366572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>
            <a:off x="3556780" y="515873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09" name="Oval 27"/>
          <p:cNvSpPr>
            <a:spLocks noChangeArrowheads="1"/>
          </p:cNvSpPr>
          <p:nvPr/>
        </p:nvSpPr>
        <p:spPr bwMode="auto">
          <a:xfrm>
            <a:off x="4078289" y="4655497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0" name="Oval 28"/>
          <p:cNvSpPr>
            <a:spLocks noChangeArrowheads="1"/>
          </p:cNvSpPr>
          <p:nvPr/>
        </p:nvSpPr>
        <p:spPr bwMode="auto">
          <a:xfrm>
            <a:off x="2638425" y="515873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1" name="Oval 29"/>
          <p:cNvSpPr>
            <a:spLocks noChangeArrowheads="1"/>
          </p:cNvSpPr>
          <p:nvPr/>
        </p:nvSpPr>
        <p:spPr bwMode="auto">
          <a:xfrm>
            <a:off x="3214689" y="5014272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2" name="Oval 30"/>
          <p:cNvSpPr>
            <a:spLocks noChangeArrowheads="1"/>
          </p:cNvSpPr>
          <p:nvPr/>
        </p:nvSpPr>
        <p:spPr bwMode="auto">
          <a:xfrm>
            <a:off x="2135189" y="4007797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3" name="Oval 31"/>
          <p:cNvSpPr>
            <a:spLocks noChangeArrowheads="1"/>
          </p:cNvSpPr>
          <p:nvPr/>
        </p:nvSpPr>
        <p:spPr bwMode="auto">
          <a:xfrm>
            <a:off x="2854325" y="4366572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4" name="Oval 32"/>
          <p:cNvSpPr>
            <a:spLocks noChangeArrowheads="1"/>
          </p:cNvSpPr>
          <p:nvPr/>
        </p:nvSpPr>
        <p:spPr bwMode="auto">
          <a:xfrm>
            <a:off x="2062164" y="4655497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5" name="Oval 33"/>
          <p:cNvSpPr>
            <a:spLocks noChangeArrowheads="1"/>
          </p:cNvSpPr>
          <p:nvPr/>
        </p:nvSpPr>
        <p:spPr bwMode="auto">
          <a:xfrm>
            <a:off x="2422525" y="472693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6" name="Oval 34"/>
          <p:cNvSpPr>
            <a:spLocks noChangeArrowheads="1"/>
          </p:cNvSpPr>
          <p:nvPr/>
        </p:nvSpPr>
        <p:spPr bwMode="auto">
          <a:xfrm>
            <a:off x="3862389" y="4295134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7" name="Oval 35"/>
          <p:cNvSpPr>
            <a:spLocks noChangeArrowheads="1"/>
          </p:cNvSpPr>
          <p:nvPr/>
        </p:nvSpPr>
        <p:spPr bwMode="auto">
          <a:xfrm>
            <a:off x="4006850" y="4150672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8" name="Oval 36"/>
          <p:cNvSpPr>
            <a:spLocks noChangeArrowheads="1"/>
          </p:cNvSpPr>
          <p:nvPr/>
        </p:nvSpPr>
        <p:spPr bwMode="auto">
          <a:xfrm>
            <a:off x="2998789" y="3647434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19" name="Oval 37"/>
          <p:cNvSpPr>
            <a:spLocks noChangeArrowheads="1"/>
          </p:cNvSpPr>
          <p:nvPr/>
        </p:nvSpPr>
        <p:spPr bwMode="auto">
          <a:xfrm>
            <a:off x="3717925" y="3863334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20" name="Oval 42"/>
          <p:cNvSpPr>
            <a:spLocks noChangeArrowheads="1"/>
          </p:cNvSpPr>
          <p:nvPr/>
        </p:nvSpPr>
        <p:spPr bwMode="auto">
          <a:xfrm>
            <a:off x="3214689" y="4079234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en-US" b="1" kern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21" name="AutoShape 9"/>
          <p:cNvSpPr>
            <a:spLocks noChangeArrowheads="1"/>
          </p:cNvSpPr>
          <p:nvPr/>
        </p:nvSpPr>
        <p:spPr bwMode="auto">
          <a:xfrm>
            <a:off x="1711643" y="1159833"/>
            <a:ext cx="1853564" cy="1022488"/>
          </a:xfrm>
          <a:prstGeom prst="flowChartDelay">
            <a:avLst/>
          </a:prstGeom>
          <a:solidFill>
            <a:srgbClr val="FFFFFF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>
            <a:outerShdw dist="85194" dir="1593903" algn="ctr" rotWithShape="0">
              <a:srgbClr val="EAEAEA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fr-FR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CHEMICAL</a:t>
            </a:r>
          </a:p>
          <a:p>
            <a:pPr>
              <a:defRPr/>
            </a:pPr>
            <a:r>
              <a:rPr lang="fr-FR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STRUCTURES</a:t>
            </a:r>
          </a:p>
        </p:txBody>
      </p:sp>
      <p:sp>
        <p:nvSpPr>
          <p:cNvPr id="222" name="AutoShape 9"/>
          <p:cNvSpPr>
            <a:spLocks noChangeArrowheads="1"/>
          </p:cNvSpPr>
          <p:nvPr/>
        </p:nvSpPr>
        <p:spPr bwMode="auto">
          <a:xfrm>
            <a:off x="3658769" y="1159833"/>
            <a:ext cx="2011883" cy="997335"/>
          </a:xfrm>
          <a:prstGeom prst="flowChartDelay">
            <a:avLst/>
          </a:prstGeom>
          <a:gradFill flip="none" rotWithShape="1">
            <a:gsLst>
              <a:gs pos="0">
                <a:srgbClr val="99FF66">
                  <a:shade val="30000"/>
                  <a:satMod val="115000"/>
                </a:srgbClr>
              </a:gs>
              <a:gs pos="50000">
                <a:srgbClr val="99FF66">
                  <a:shade val="67500"/>
                  <a:satMod val="115000"/>
                </a:srgbClr>
              </a:gs>
              <a:gs pos="100000">
                <a:srgbClr val="99FF66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algn="ctr">
            <a:solidFill>
              <a:srgbClr val="000000"/>
            </a:solidFill>
            <a:miter lim="800000"/>
            <a:headEnd/>
            <a:tailEnd/>
          </a:ln>
          <a:effectLst>
            <a:outerShdw dist="85194" dir="1593903" algn="ctr" rotWithShape="0">
              <a:srgbClr val="EAEAEA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fr-FR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 CHEMICAL</a:t>
            </a:r>
          </a:p>
          <a:p>
            <a:pPr>
              <a:defRPr/>
            </a:pPr>
            <a:r>
              <a:rPr lang="fr-FR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 DESCRIPTORS</a:t>
            </a:r>
          </a:p>
        </p:txBody>
      </p:sp>
      <p:sp>
        <p:nvSpPr>
          <p:cNvPr id="223" name="AutoShape 9"/>
          <p:cNvSpPr>
            <a:spLocks noChangeArrowheads="1"/>
          </p:cNvSpPr>
          <p:nvPr/>
        </p:nvSpPr>
        <p:spPr bwMode="auto">
          <a:xfrm flipH="1">
            <a:off x="8439094" y="1159833"/>
            <a:ext cx="2082912" cy="1022488"/>
          </a:xfrm>
          <a:prstGeom prst="flowChartDelay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algn="ctr">
            <a:solidFill>
              <a:srgbClr val="000000"/>
            </a:solidFill>
            <a:miter lim="800000"/>
            <a:headEnd/>
            <a:tailEnd/>
          </a:ln>
          <a:effectLst>
            <a:outerShdw dist="85194" dir="1593903" algn="ctr" rotWithShape="0">
              <a:srgbClr val="EAEAEA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fr-FR" b="1" kern="0" dirty="0">
                <a:solidFill>
                  <a:srgbClr val="FFFF00"/>
                </a:solidFill>
                <a:latin typeface="Arial"/>
                <a:cs typeface="Arial"/>
              </a:rPr>
              <a:t> PROPERTY/</a:t>
            </a:r>
          </a:p>
          <a:p>
            <a:pPr>
              <a:defRPr/>
            </a:pPr>
            <a:r>
              <a:rPr lang="fr-FR" b="1" kern="0" dirty="0">
                <a:solidFill>
                  <a:srgbClr val="FFFF00"/>
                </a:solidFill>
                <a:latin typeface="Arial"/>
                <a:cs typeface="Arial"/>
              </a:rPr>
              <a:t> ACTIVITY</a:t>
            </a:r>
          </a:p>
        </p:txBody>
      </p:sp>
      <p:sp>
        <p:nvSpPr>
          <p:cNvPr id="224" name="Right Arrow 223"/>
          <p:cNvSpPr/>
          <p:nvPr/>
        </p:nvSpPr>
        <p:spPr>
          <a:xfrm>
            <a:off x="3472859" y="1278268"/>
            <a:ext cx="310718" cy="701336"/>
          </a:xfrm>
          <a:prstGeom prst="rightArrow">
            <a:avLst/>
          </a:prstGeom>
          <a:solidFill>
            <a:srgbClr val="FFFF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5" name="Text Box 55"/>
          <p:cNvSpPr txBox="1">
            <a:spLocks noChangeArrowheads="1"/>
          </p:cNvSpPr>
          <p:nvPr/>
        </p:nvSpPr>
        <p:spPr bwMode="auto">
          <a:xfrm>
            <a:off x="6077467" y="1278269"/>
            <a:ext cx="2183968" cy="646331"/>
          </a:xfrm>
          <a:prstGeom prst="rect">
            <a:avLst/>
          </a:prstGeom>
          <a:solidFill>
            <a:srgbClr val="000000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rgbClr val="FFFF00"/>
                </a:solidFill>
                <a:latin typeface="Arial"/>
                <a:cs typeface="Arial" charset="0"/>
              </a:rPr>
              <a:t>PREDICTIVE</a:t>
            </a:r>
          </a:p>
          <a:p>
            <a:pPr algn="ctr">
              <a:defRPr/>
            </a:pPr>
            <a:r>
              <a:rPr lang="en-US" b="1" kern="0" dirty="0">
                <a:solidFill>
                  <a:srgbClr val="FFFF00"/>
                </a:solidFill>
                <a:latin typeface="Arial"/>
                <a:cs typeface="Arial" charset="0"/>
              </a:rPr>
              <a:t>QSAR MODELS</a:t>
            </a:r>
          </a:p>
        </p:txBody>
      </p:sp>
      <p:sp>
        <p:nvSpPr>
          <p:cNvPr id="226" name="Text Box 55"/>
          <p:cNvSpPr txBox="1">
            <a:spLocks noChangeArrowheads="1"/>
          </p:cNvSpPr>
          <p:nvPr/>
        </p:nvSpPr>
        <p:spPr bwMode="auto">
          <a:xfrm>
            <a:off x="7010400" y="5998960"/>
            <a:ext cx="2531998" cy="369332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rgbClr val="FFFF00"/>
                </a:solidFill>
                <a:latin typeface="Arial"/>
                <a:cs typeface="Arial" charset="0"/>
              </a:rPr>
              <a:t>Confirmed </a:t>
            </a:r>
            <a:r>
              <a:rPr lang="en-US" b="1" kern="0" dirty="0" err="1">
                <a:solidFill>
                  <a:srgbClr val="FFFF00"/>
                </a:solidFill>
                <a:latin typeface="Arial"/>
                <a:cs typeface="Arial" charset="0"/>
              </a:rPr>
              <a:t>inactives</a:t>
            </a:r>
            <a:endParaRPr lang="en-US" b="1" kern="0" dirty="0">
              <a:solidFill>
                <a:srgbClr val="FFFF00"/>
              </a:solidFill>
              <a:latin typeface="Arial"/>
              <a:cs typeface="Arial" charset="0"/>
            </a:endParaRPr>
          </a:p>
        </p:txBody>
      </p:sp>
      <p:sp>
        <p:nvSpPr>
          <p:cNvPr id="227" name="Right Arrow 226"/>
          <p:cNvSpPr/>
          <p:nvPr/>
        </p:nvSpPr>
        <p:spPr>
          <a:xfrm>
            <a:off x="5670651" y="1285672"/>
            <a:ext cx="406816" cy="701336"/>
          </a:xfrm>
          <a:prstGeom prst="rightArrow">
            <a:avLst/>
          </a:prstGeom>
          <a:solidFill>
            <a:srgbClr val="FFFF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8" name="Right Arrow 227"/>
          <p:cNvSpPr/>
          <p:nvPr/>
        </p:nvSpPr>
        <p:spPr>
          <a:xfrm flipH="1">
            <a:off x="8208547" y="1285672"/>
            <a:ext cx="406816" cy="701336"/>
          </a:xfrm>
          <a:prstGeom prst="rightArrow">
            <a:avLst/>
          </a:prstGeom>
          <a:solidFill>
            <a:srgbClr val="FFFF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36" name="Explosion 1 235"/>
          <p:cNvSpPr/>
          <p:nvPr/>
        </p:nvSpPr>
        <p:spPr>
          <a:xfrm>
            <a:off x="5467244" y="1987009"/>
            <a:ext cx="2971907" cy="1373087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2D2D8A"/>
                </a:solidFill>
                <a:latin typeface="Arial"/>
                <a:cs typeface="Arial"/>
              </a:rPr>
              <a:t>QSAR</a:t>
            </a:r>
          </a:p>
          <a:p>
            <a:pPr algn="ctr">
              <a:defRPr/>
            </a:pPr>
            <a:r>
              <a:rPr lang="en-US" b="1" dirty="0">
                <a:solidFill>
                  <a:srgbClr val="2D2D8A"/>
                </a:solidFill>
                <a:latin typeface="Arial"/>
                <a:cs typeface="Arial"/>
              </a:rPr>
              <a:t>MAGIC</a:t>
            </a:r>
          </a:p>
        </p:txBody>
      </p:sp>
      <p:sp>
        <p:nvSpPr>
          <p:cNvPr id="237" name="Text Box 55"/>
          <p:cNvSpPr txBox="1">
            <a:spLocks noChangeArrowheads="1"/>
          </p:cNvSpPr>
          <p:nvPr/>
        </p:nvSpPr>
        <p:spPr bwMode="auto">
          <a:xfrm>
            <a:off x="9190282" y="4187184"/>
            <a:ext cx="1477718" cy="646331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rgbClr val="FFFF00"/>
                </a:solidFill>
                <a:latin typeface="Arial"/>
                <a:cs typeface="Arial" charset="0"/>
              </a:rPr>
              <a:t>Confirmed actives</a:t>
            </a:r>
          </a:p>
        </p:txBody>
      </p:sp>
      <p:sp>
        <p:nvSpPr>
          <p:cNvPr id="238" name="Text Box 55"/>
          <p:cNvSpPr txBox="1">
            <a:spLocks noChangeArrowheads="1"/>
          </p:cNvSpPr>
          <p:nvPr/>
        </p:nvSpPr>
        <p:spPr bwMode="auto">
          <a:xfrm>
            <a:off x="1692434" y="2688344"/>
            <a:ext cx="2901632" cy="369332"/>
          </a:xfrm>
          <a:prstGeom prst="rect">
            <a:avLst/>
          </a:prstGeom>
          <a:solidFill>
            <a:srgbClr val="000000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rgbClr val="FFFF00"/>
                </a:solidFill>
                <a:latin typeface="Arial"/>
                <a:cs typeface="Arial" charset="0"/>
              </a:rPr>
              <a:t>CHEMICAL DATABASE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3471" y="-68184"/>
            <a:ext cx="9289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C00000"/>
                </a:solidFill>
                <a:cs typeface="Arial" charset="0"/>
              </a:rPr>
              <a:t>Approaches that rely on chemical bioactivity </a:t>
            </a:r>
          </a:p>
          <a:p>
            <a:pPr>
              <a:defRPr/>
            </a:pPr>
            <a:r>
              <a:rPr lang="en-US" sz="3600" dirty="0">
                <a:solidFill>
                  <a:srgbClr val="C00000"/>
                </a:solidFill>
                <a:cs typeface="Arial" charset="0"/>
              </a:rPr>
              <a:t>Data: </a:t>
            </a:r>
            <a:r>
              <a:rPr lang="en-US" sz="3600" dirty="0">
                <a:solidFill>
                  <a:srgbClr val="1798A9"/>
                </a:solidFill>
                <a:cs typeface="Arial" charset="0"/>
              </a:rPr>
              <a:t>Cheminformatics</a:t>
            </a:r>
          </a:p>
        </p:txBody>
      </p:sp>
      <p:sp>
        <p:nvSpPr>
          <p:cNvPr id="56" name="Slide Number Placeholder 3"/>
          <p:cNvSpPr txBox="1">
            <a:spLocks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6FA6038-F54F-40FB-8A4A-1DC313D33DF7}" type="slidenum">
              <a:rPr lang="en-US">
                <a:solidFill>
                  <a:srgbClr val="000000"/>
                </a:solidFill>
                <a:latin typeface="Arial"/>
                <a:cs typeface="Arial"/>
              </a:rPr>
              <a:pPr algn="r">
                <a:defRPr/>
              </a:pPr>
              <a:t>10</a:t>
            </a:fld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64878" y="6333615"/>
            <a:ext cx="51696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Varnek, A., </a:t>
            </a:r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Tropsha, A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 (</a:t>
            </a:r>
            <a:r>
              <a:rPr lang="en-US" sz="1400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Eds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 </a:t>
            </a:r>
            <a:r>
              <a:rPr lang="en-US" sz="1400" dirty="0" err="1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Chemoinformatics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Approaches to Virtual Screening, RSC Publishing, Cambridge, UK, </a:t>
            </a:r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2008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1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C 0.02617 -0.0007 0.0526 -0.00139 0.07877 -0.00324 C 0.08424 -0.00417 0.08906 -0.00625 0.09427 -0.00741 C 0.09883 -0.01065 0.10377 -0.01274 0.10885 -0.01389 C 0.11966 -0.01991 0.13021 -0.02639 0.14062 -0.03357 C 0.14752 -0.03843 0.15403 -0.04491 0.16185 -0.04769 C 0.16263 -0.04838 0.16341 -0.04931 0.16419 -0.04977 C 0.16523 -0.05047 0.16653 -0.05024 0.16758 -0.05093 C 0.16862 -0.05162 0.16888 -0.05324 0.16992 -0.05417 C 0.17135 -0.05533 0.1733 -0.05556 0.17487 -0.05625 C 0.17721 -0.05949 0.17903 -0.06112 0.18216 -0.06274 C 0.18633 -0.07153 0.19531 -0.08033 0.20091 -0.08774 C 0.20742 -0.09653 0.21002 -0.11274 0.21627 -0.12014 C 0.21731 -0.12454 0.21914 -0.12639 0.22187 -0.12894 C 0.22383 -0.13635 0.22122 -0.12824 0.22513 -0.13426 C 0.22799 -0.13843 0.2306 -0.14399 0.23333 -0.14838 C 0.23502 -0.15116 0.2375 -0.15324 0.23906 -0.15602 C 0.24388 -0.16459 0.23997 -0.16065 0.24479 -0.16459 C 0.24622 -0.17084 0.25 -0.17454 0.25455 -0.17662 C 0.25794 -0.1757 0.26002 -0.17524 0.26263 -0.17223 C 0.26354 -0.16783 0.26549 -0.16297 0.26758 -0.15926 C 0.27044 -0.14537 0.27591 -0.13218 0.27812 -0.11806 C 0.28021 -0.09028 0.28385 -0.05926 0.27812 -0.03241 C 0.27825 0.01851 0.24531 0.10648 0.28216 0.12037 C 0.28685 0.11643 0.2875 0.10972 0.28945 0.10301 C 0.29062 0.09907 0.2931 0.09513 0.29427 0.0912 C 0.2957 0.08703 0.29674 0.07824 0.29674 0.07847 C 0.29583 0.05717 0.29518 0.05439 0.29674 0.03055 C 0.29687 0.02731 0.29804 0.01551 0.29843 0.01203 C 0.29896 0.0081 0.3 4.07407E-6 0.3 0.00023 C 0.30052 -0.0382 0.29896 -0.07686 0.30729 -0.11366 C 0.30885 -0.12061 0.30924 -0.12801 0.31211 -0.13426 C 0.31263 -0.14074 0.31237 -0.15 0.31627 -0.15487 C 0.32747 -0.1507 0.32539 -0.12315 0.32929 -0.11042 C 0.33281 -0.05695 0.33021 -0.00348 0.33242 0.05 C 0.33294 0.06435 0.3319 0.0868 0.33489 0.10092 C 0.34179 0.09953 0.34023 0.09884 0.34479 0.09328 C 0.34635 0.08564 0.34414 0.09467 0.34791 0.0868 C 0.35169 0.07893 0.35429 0.0706 0.35846 0.06296 C 0.36028 0.05416 0.35937 0.05787 0.36093 0.05208 C 0.36185 0.0412 0.36263 0.03055 0.36341 0.01967 C 0.3625 -0.0125 0.36146 -0.03496 0.36093 -0.07037 C 0.36185 -0.11343 0.35989 -0.09792 0.36341 -0.1169 C 0.36458 -0.12338 0.3651 -0.13635 0.36992 -0.13866 C 0.37799 -0.13473 0.37383 -0.13565 0.37812 -0.12662 C 0.37916 -0.12454 0.38125 -0.12014 0.38125 -0.11991 C 0.38229 -0.10949 0.38333 -0.09815 0.38541 -0.08774 C 0.3858 -0.0338 0.38034 0.01574 0.38854 0.0662 C 0.38958 0.0831 0.38698 0.0831 0.39752 0.08148 C 0.40208 0.07986 0.40481 0.07569 0.40729 0.0706 C 0.41028 0.05601 0.41054 0.04004 0.41146 0.025 C 0.41041 0.01365 0.41106 0.00324 0.41054 -0.00857 C 0.41106 -0.03056 0.41133 -0.05324 0.41549 -0.07477 C 0.41614 -0.08635 0.41458 -0.10209 0.41784 -0.11274 C 0.41823 -0.11412 0.42174 -0.11551 0.42278 -0.11598 C 0.425 -0.11551 0.42851 -0.1176 0.42929 -0.11482 C 0.43086 -0.11019 0.42851 -0.10463 0.42851 -0.09954 C 0.42851 -0.08681 0.42747 -0.06181 0.43333 -0.04977 C 0.43528 -0.03982 0.43685 -0.02917 0.44153 -0.02061 C 0.44271 -0.01482 0.44466 -0.00903 0.44726 -0.00417 C 0.44909 0.0037 0.45143 0.00833 0.45455 0.01527 C 0.45521 0.0206 0.45729 0.02476 0.45937 0.02939 C 0.46041 0.03171 0.46263 0.03588 0.46263 0.03611 C 0.46406 0.04259 0.46679 0.05069 0.46992 0.05648 C 0.47187 0.06551 0.46875 0.05301 0.47304 0.06296 C 0.47513 0.06782 0.47409 0.06967 0.47721 0.07384 C 0.47877 0.07963 0.48216 0.08449 0.48372 0.09004 C 0.48554 0.09699 0.48606 0.10763 0.49023 0.11273 C 0.49101 0.12037 0.4944 0.1324 0.49987 0.1368 C 0.50403 0.14004 0.51458 0.13981 0.51705 0.14004 C 0.522 0.14189 0.52656 0.14421 0.53177 0.14537 C 0.53411 0.14745 0.53567 0.14976 0.53815 0.15185 C 0.53867 0.15439 0.54127 0.15578 0.5414 0.15833 C 0.54271 0.17083 0.54062 0.18356 0.54062 0.19629 " pathEditMode="relative" rAng="0" ptsTypes="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0.00417 C 0.00638 -0.00417 0.03086 -0.00463 0.03959 -0.00625 C 0.05052 -0.00834 0.06042 -0.01713 0.07123 -0.01945 C 0.08594 -0.02269 0.09701 -0.02315 0.11354 -0.02362 C 0.12396 -0.0257 0.13425 -0.02778 0.1444 -0.0301 C 0.14844 -0.03287 0.15222 -0.03449 0.15664 -0.03565 C 0.16576 -0.04167 0.17604 -0.04514 0.18503 -0.05186 C 0.1905 -0.05579 0.19466 -0.06181 0.20052 -0.06389 C 0.20469 -0.06945 0.21185 -0.07616 0.21758 -0.07894 C 0.22513 -0.08635 0.21576 -0.07801 0.22565 -0.08449 C 0.23112 -0.08797 0.23646 -0.09283 0.24206 -0.0963 C 0.24792 -0.1 0.25378 -0.10116 0.2599 -0.10394 C 0.27175 -0.10209 0.27292 -0.09908 0.28268 -0.09306 C 0.28607 -0.08658 0.28451 -0.08912 0.28998 -0.08218 C 0.2905 -0.08149 0.29154 -0.0801 0.29154 -0.07987 C 0.29597 -0.0669 0.29987 -0.05463 0.30143 -0.04005 C 0.30209 -0.03449 0.30196 -0.02894 0.303 -0.02362 C 0.30352 -0.02107 0.30456 -0.01621 0.30456 -0.01598 C 0.30352 -0.01135 0.30456 -0.00764 0.30521 -0.00301 C 0.30612 0.00763 0.30677 0.01805 0.30951 0.02824 C 0.30977 0.03472 0.30977 0.04143 0.30977 0.04791 C 0.31042 0.05069 0.31094 0.0537 0.31107 0.05648 C 0.31198 0.07546 0.30977 0.09629 0.32253 0.10856 C 0.32448 0.1125 0.32565 0.11273 0.32904 0.11388 C 0.33841 0.11296 0.33972 0.11296 0.3444 0.10324 C 0.34545 0.0912 0.3431 0.08032 0.3444 0.06851 C 0.34076 0.04537 0.34518 0.075 0.34115 0.03263 C 0.34024 0.02361 0.33815 0.01458 0.33711 0.00555 C 0.33633 -0.02524 0.33711 -0.04838 0.33789 -0.0801 C 0.33815 -0.09237 0.33789 -0.10625 0.34115 -0.11806 C 0.34219 -0.1257 0.34323 -0.13218 0.3444 -0.13959 C 0.34545 -0.14584 0.34532 -0.15487 0.35091 -0.15695 C 0.36315 -0.15556 0.35951 -0.15672 0.36628 -0.14514 C 0.36784 -0.13889 0.36888 -0.13264 0.37045 -0.12662 C 0.37097 -0.11459 0.37227 -0.10301 0.37292 -0.09098 C 0.37045 -0.03936 0.37097 -0.06945 0.37201 -0.01389 C 0.3724 0.00833 0.36927 0.03588 0.37696 0.05763 C 0.37774 0.06551 0.37865 0.07361 0.3793 0.08148 C 0.37878 0.08263 0.37774 0.08333 0.37774 0.08472 C 0.37774 0.08495 0.38138 0.09398 0.38177 0.09444 C 0.38295 0.09652 0.38594 0.1 0.38594 0.10023 C 0.3931 0.09861 0.3974 0.0956 0.40209 0.08796 C 0.40365 0.08541 0.40625 0.08032 0.40625 0.08055 C 0.41003 0.05648 0.40716 0.03217 0.40625 0.00787 C 0.40664 -0.03704 0.40664 -0.08172 0.40716 -0.12662 C 0.40716 -0.13195 0.40821 -0.13519 0.41198 -0.13635 C 0.41459 -0.13727 0.41992 -0.13866 0.41992 -0.13843 C 0.4224 -0.1382 0.425 -0.13866 0.42748 -0.1375 C 0.43008 -0.13635 0.43034 -0.13125 0.43229 -0.12894 C 0.43425 -0.12199 0.43633 -0.11783 0.43711 -0.11042 C 0.43659 -0.10093 0.43594 -0.09167 0.43542 -0.08218 C 0.43529 -0.07848 0.43477 -0.0713 0.43477 -0.07107 C 0.43529 -0.03033 0.43542 0.01018 0.43386 0.05115 C 0.43399 0.05625 0.43216 0.08125 0.43959 0.08472 C 0.4431 0.08426 0.44675 0.08472 0.45013 0.08356 C 0.4569 0.08148 0.46146 0.06759 0.46315 0.05972 C 0.46341 0.05856 0.46354 0.0574 0.46393 0.05648 C 0.46498 0.05324 0.46628 0.05023 0.46719 0.04676 C 0.4681 0.04351 0.46966 0.03703 0.46966 0.03726 C 0.4681 0.00926 0.46888 -0.01737 0.46966 -0.04537 C 0.46771 -0.05255 0.47071 -0.05903 0.47201 -0.06598 C 0.47279 -0.07385 0.47149 -0.08774 0.47448 -0.09422 C 0.47643 -0.09838 0.4806 -0.10324 0.48425 -0.1051 C 0.48607 -0.10602 0.48998 -0.10718 0.48998 -0.10695 C 0.49284 -0.11065 0.49532 -0.11065 0.49896 -0.10926 C 0.50052 -0.10533 0.50222 -0.10232 0.50378 -0.09838 C 0.50482 -0.09213 0.50612 -0.08635 0.50716 -0.0801 C 0.50729 -0.07871 0.50782 -0.0757 0.50782 -0.07547 C 0.50873 -0.04699 0.50625 0.0125 0.52175 0.03912 C 0.52409 0.04768 0.52865 0.05509 0.53229 0.06296 C 0.53321 0.06898 0.53477 0.06921 0.53789 0.07384 C 0.54271 0.08148 0.54753 0.08935 0.55261 0.09676 C 0.55417 0.09907 0.55625 0.10069 0.55742 0.10324 C 0.55951 0.10763 0.56211 0.11319 0.56472 0.11713 C 0.56628 0.11944 0.56966 0.12384 0.56966 0.12407 C 0.57071 0.12754 0.57149 0.12986 0.57383 0.1324 C 0.57396 0.13356 0.57396 0.13472 0.57448 0.13564 C 0.57487 0.13657 0.57591 0.1368 0.57617 0.13773 C 0.57748 0.14166 0.57761 0.14676 0.57865 0.15092 C 0.578 0.1662 0.57591 0.18055 0.57292 0.19537 C 0.57331 0.19861 0.57383 0.20509 0.57383 0.20532 " pathEditMode="relative" rAng="0" ptsTypes="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98" y="28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C 0.04323 0.00347 0.08685 0.00116 0.13008 -0.00116 C 0.13945 -0.00301 0.14844 -0.0044 0.1569 -0.00972 C 0.16055 -0.01528 0.16758 -0.02176 0.17305 -0.02384 C 0.17761 -0.03218 0.18216 -0.0419 0.18789 -0.04884 C 0.18867 -0.05255 0.18998 -0.0537 0.1918 -0.05648 C 0.1974 -0.07685 0.19896 -0.09838 0.20326 -0.11921 C 0.20404 -0.12894 0.2043 -0.13935 0.20729 -0.14861 C 0.20886 -0.1537 0.20873 -0.15232 0.21055 -0.15718 C 0.21185 -0.16019 0.21393 -0.16597 0.21393 -0.16574 C 0.21498 -0.17245 0.21602 -0.18009 0.21875 -0.18542 C 0.21888 -0.18658 0.21914 -0.18773 0.2194 -0.18866 C 0.21992 -0.19028 0.22083 -0.19144 0.22123 -0.19306 C 0.22292 -0.20116 0.22435 -0.20972 0.22604 -0.21806 C 0.22669 -0.22153 0.22826 -0.22616 0.23086 -0.22778 C 0.23333 -0.2294 0.23854 -0.23079 0.24154 -0.23195 C 0.253 -0.22986 0.25833 -0.22153 0.26511 -0.20926 C 0.26602 -0.2044 0.26719 -0.2037 0.26914 -0.19954 C 0.27201 -0.18472 0.27487 -0.16991 0.278 -0.15509 C 0.28177 -0.10671 0.27774 -0.16088 0.27969 -0.03472 C 0.27969 -0.03009 0.28281 -0.01759 0.28542 -0.01412 C 0.28698 -0.00671 0.29336 -0.00556 0.29844 -0.0044 C 0.30482 -0.00533 0.3056 -0.00625 0.31055 -0.0088 C 0.31862 -0.01945 0.32018 -0.0338 0.32435 -0.04676 C 0.32813 -0.0581 0.3306 -0.07014 0.33425 -0.08148 C 0.33503 -0.08773 0.33646 -0.09283 0.33815 -0.09861 C 0.33971 -0.10394 0.33971 -0.1088 0.34219 -0.11389 C 0.34323 -0.11898 0.34492 -0.12315 0.34636 -0.12801 C 0.3474 -0.13843 0.34727 -0.15139 0.35208 -0.16042 C 0.353 -0.16667 0.35326 -0.1713 0.3569 -0.1757 C 0.35886 -0.18472 0.35612 -0.17384 0.35938 -0.18102 C 0.3599 -0.18195 0.35951 -0.18333 0.36003 -0.18426 C 0.36315 -0.19005 0.36511 -0.18958 0.36914 -0.19306 C 0.38229 -0.18681 0.38555 -0.16597 0.39102 -0.1507 C 0.3918 -0.14537 0.39219 -0.13982 0.39336 -0.13449 C 0.39375 -0.1081 0.39271 -0.08634 0.39596 -0.06181 C 0.39675 -0.05046 0.39779 -0.03403 0.40638 -0.02824 C 0.40886 -0.0287 0.41146 -0.02824 0.41367 -0.0294 C 0.41471 -0.02986 0.41471 -0.03171 0.4155 -0.03264 C 0.41914 -0.0375 0.41823 -0.03403 0.42123 -0.03912 C 0.42708 -0.04977 0.42031 -0.04005 0.42604 -0.04769 C 0.42617 -0.04908 0.42643 -0.0507 0.42669 -0.05208 C 0.42708 -0.0537 0.42813 -0.05486 0.42852 -0.05648 C 0.42904 -0.05972 0.43008 -0.0662 0.43008 -0.06597 C 0.43021 -0.08056 0.42604 -0.10949 0.43425 -0.12593 C 0.43438 -0.13171 0.43425 -0.1375 0.43477 -0.14306 C 0.43542 -0.14769 0.44492 -0.16158 0.44792 -0.16482 C 0.44831 -0.16528 0.45221 -0.16667 0.45261 -0.1669 C 0.4556 -0.16343 0.45638 -0.15926 0.45833 -0.15509 C 0.46198 -0.13796 0.45573 -0.11667 0.46341 -0.10093 C 0.46458 -0.09491 0.46667 -0.09074 0.46914 -0.08565 C 0.47083 -0.07732 0.47149 -0.06458 0.47721 -0.05972 C 0.48229 -0.06088 0.48542 -0.06343 0.48945 -0.06736 C 0.49076 -0.0706 0.4918 -0.07384 0.49336 -0.07708 C 0.49531 -0.08889 0.49466 -0.08264 0.49336 -0.10417 C 0.49323 -0.10787 0.49076 -0.11505 0.49076 -0.11482 C 0.49154 -0.12454 0.49076 -0.1456 0.49844 -0.15185 C 0.50482 -0.14954 0.50326 -0.15208 0.50482 -0.14653 C 0.50378 -0.12037 0.5043 -0.09445 0.50573 -0.06829 C 0.51159 -0.08449 0.51836 -0.10046 0.52357 -0.11713 C 0.52656 -0.12662 0.52044 -0.13958 0.52761 -0.14653 C 0.53034 -0.14607 0.5332 -0.14653 0.53581 -0.14537 C 0.53659 -0.14491 0.53659 -0.14329 0.53659 -0.14213 C 0.53711 -0.12431 0.53659 -0.10671 0.53737 -0.08889 C 0.5375 -0.08542 0.53802 -0.08171 0.53971 -0.07917 C 0.54102 -0.07755 0.5457 -0.07662 0.54727 -0.07593 C 0.55104 -0.07708 0.55261 -0.07778 0.55521 -0.08148 C 0.56875 -0.13218 0.60846 -0.10533 0.64883 -0.10533 " pathEditMode="relative" rAng="0" ptsTypes="AAAAAAAAAAAAAAAAAAAAAAAAAAAAAAAAAAAAAAAAAAAAAAAAAAAAAAAAAAAAAAAAAAAA">
                                      <p:cBhvr>
                                        <p:cTn id="10" dur="5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35" y="-115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0.00324 C 0.02852 0.00255 0.04596 0.00023 0.06471 -0.00208 C 0.06823 -0.00255 0.07188 -0.00278 0.07539 -0.00324 C 0.07878 -0.0037 0.08594 -0.00533 0.08594 -0.00509 C 0.09284 -0.00857 0.10052 -0.00926 0.10781 -0.01065 C 0.11367 -0.01343 0.11979 -0.01389 0.12565 -0.0162 C 0.13763 -0.02083 0.12852 -0.01829 0.13789 -0.0206 C 0.14466 -0.02408 0.15117 -0.02778 0.1582 -0.03033 C 0.16458 -0.03588 0.17122 -0.04259 0.17852 -0.04537 C 0.18242 -0.0507 0.18711 -0.05208 0.19154 -0.05625 C 0.19531 -0.05995 0.19831 -0.06505 0.203 -0.06713 C 0.20872 -0.07477 0.20573 -0.07222 0.21107 -0.0757 C 0.21458 -0.08056 0.22227 -0.09236 0.22656 -0.09421 C 0.22826 -0.10232 0.22565 -0.09329 0.22956 -0.09861 C 0.23034 -0.09954 0.23008 -0.10093 0.23034 -0.10185 C 0.23125 -0.10324 0.23281 -0.10394 0.23386 -0.10509 C 0.23594 -0.10741 0.23945 -0.11273 0.23945 -0.1125 C 0.24102 -0.11898 0.25091 -0.13079 0.25508 -0.13426 C 0.25833 -0.14005 0.26289 -0.14514 0.26719 -0.14954 C 0.2694 -0.15417 0.2724 -0.15625 0.27604 -0.15926 C 0.27813 -0.1632 0.28802 -0.17292 0.29154 -0.17454 C 0.29622 -0.18009 0.30261 -0.18611 0.30872 -0.18843 C 0.31263 -0.19398 0.31719 -0.19468 0.3224 -0.19722 C 0.32461 -0.19676 0.32695 -0.19676 0.32904 -0.19607 C 0.33711 -0.19352 0.34063 -0.18056 0.34596 -0.17338 C 0.34792 -0.16644 0.35104 -0.15972 0.35326 -0.15278 C 0.35482 -0.14792 0.35521 -0.14259 0.35664 -0.1375 C 0.36237 -0.0882 0.3474 -0.03449 0.3599 0.01204 C 0.36146 0.02616 0.36719 0.04167 0.37774 0.04676 C 0.38021 0.0463 0.38281 0.04676 0.38503 0.0456 C 0.3875 0.04444 0.39154 0.04028 0.39154 0.04051 C 0.39427 0.03403 0.3957 0.02801 0.39805 0.02176 C 0.39883 0.00046 0.4 -0.0213 0.40625 -0.0412 C 0.40794 -0.05926 0.40677 -0.05208 0.40846 -0.06273 C 0.41003 -0.08843 0.40625 -0.11505 0.41107 -0.13982 C 0.41159 -0.14607 0.41237 -0.15486 0.41602 -0.15926 C 0.41784 -0.16482 0.42096 -0.17037 0.42565 -0.17222 C 0.43581 -0.16945 0.43958 -0.15509 0.44362 -0.14398 C 0.44466 -0.13773 0.44636 -0.13148 0.44844 -0.1257 C 0.44948 -0.11945 0.45039 -0.11482 0.45065 -0.10833 C 0.45117 -0.08079 0.44935 -0.03982 0.45664 -0.01065 C 0.4569 -0.00741 0.45716 -0.00417 0.45742 -0.00093 C 0.45768 0.00046 0.45729 0.00255 0.4582 0.00324 C 0.45886 0.0037 0.45938 0.00185 0.4599 0.00116 C 0.46081 1.11111E-6 0.46159 -0.00093 0.46237 -0.00208 C 0.46524 -0.00718 0.46615 -0.01204 0.46875 -0.01736 C 0.47018 -0.02431 0.47136 -0.03033 0.47357 -0.03681 C 0.47448 -0.04884 0.47591 -0.06042 0.47695 -0.07245 C 0.47721 -0.08611 0.47747 -0.1 0.47774 -0.11366 C 0.47813 -0.125 0.47695 -0.13611 0.48333 -0.14398 C 0.50261 -0.13658 0.48503 -0.14445 0.48659 -0.07361 C 0.48685 -0.05972 0.48945 -0.04699 0.49154 -0.03357 C 0.49206 -0.02986 0.49271 -0.02639 0.49323 -0.02269 C 0.49336 -0.0213 0.49388 -0.01829 0.49388 -0.01806 C 0.49492 0.00903 0.49167 0.00741 0.50143 -0.00093 C 0.503 -0.0037 0.50482 -0.00579 0.50625 -0.00857 C 0.50664 -0.00949 0.50664 -0.01088 0.5069 -0.01181 C 0.50742 -0.01296 0.5082 -0.01389 0.50872 -0.01505 C 0.51289 -0.04167 0.50404 -0.0706 0.51107 -0.0963 C 0.51237 -0.11088 0.51094 -0.10046 0.51263 -0.10833 C 0.51315 -0.11088 0.51419 -0.11597 0.51419 -0.11574 C 0.51497 -0.12292 0.51511 -0.13357 0.51927 -0.13866 C 0.52461 -0.13658 0.52552 -0.12824 0.52643 -0.1213 C 0.52708 -0.11736 0.52813 -0.10949 0.52813 -0.10926 C 0.52878 -0.09074 0.52956 -0.07269 0.53138 -0.05417 C 0.53229 -0.04676 0.53281 -0.0375 0.53542 -0.03033 C 0.53659 -0.02685 0.54011 -0.0206 0.54011 -0.02037 C 0.54622 -0.02361 0.54831 -0.02778 0.55261 -0.03357 C 0.55625 -0.04329 0.5543 -0.03958 0.55729 -0.04537 C 0.55925 -0.05301 0.56081 -0.06019 0.56393 -0.06713 C 0.56615 -0.08056 0.56667 -0.09676 0.57266 -0.10833 C 0.57344 -0.11227 0.57526 -0.11482 0.57682 -0.11806 C 0.58125 -0.10139 0.57643 -0.08241 0.58021 -0.06505 C 0.5806 -0.05972 0.57969 -0.03935 0.58503 -0.03681 C 0.58594 -0.0375 0.58685 -0.03796 0.58724 -0.03889 C 0.58802 -0.03958 0.58802 -0.04051 0.58906 -0.0412 C 0.59063 -0.04283 0.59388 -0.04537 0.59388 -0.04514 C 0.59427 -0.0463 0.59688 -0.0507 0.59727 -0.05185 C 0.59779 -0.05394 0.59883 -0.05857 0.59883 -0.05833 C 0.60039 -0.07269 0.60261 -0.08843 0.60625 -0.10185 C 0.60729 -0.10949 0.60846 -0.10926 0.61341 -0.11158 C 0.6181 -0.10278 0.6155 -0.10417 0.61823 -0.0963 C 0.61927 -0.09398 0.62162 -0.08982 0.62162 -0.08958 C 0.62344 -0.08125 0.62383 -0.07245 0.62565 -0.06389 C 0.62669 -0.05926 0.62865 -0.05556 0.62969 -0.05093 C 0.63698 -0.05185 0.63542 -0.05301 0.64102 -0.05509 C 0.64258 -0.05741 0.6444 -0.05949 0.64596 -0.06181 C 0.64779 -0.06921 0.65117 -0.07408 0.65508 -0.08009 C 0.65599 -0.08171 0.65677 -0.08426 0.6582 -0.08565 C 0.66042 -0.08773 0.66341 -0.08889 0.66628 -0.08982 C 0.70143 -0.08935 0.73893 -0.08658 0.77435 -0.08658 " pathEditMode="relative" rAng="0" ptsTypes="AAAAAAAAAAAAAAAAAAAAAAAAAAAAAAAAAAAAAAAAAAAAAAAAAAAAAAAAAAAAAAAAAAAAAAAAAAAAAAAAAAAAAAAAAAA">
                                      <p:cBhvr>
                                        <p:cTn id="12" dur="5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42" y="-78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579 C 0.00104 0.01065 0.00091 0.01574 0.0026 0.02106 C 0.00573 0.03102 0.01055 0.04097 0.01562 0.04907 C 0.01784 0.05278 0.01732 0.05509 0.02044 0.05787 C 0.02239 0.0618 0.02239 0.06389 0.02539 0.06643 C 0.02773 0.07129 0.0306 0.07523 0.03424 0.07847 C 0.03685 0.08333 0.04427 0.09329 0.04805 0.09676 C 0.05 0.09861 0.05156 0.10162 0.05377 0.10231 C 0.05872 0.1037 0.05638 0.10301 0.06028 0.1044 C 0.06927 0.10417 0.07812 0.1044 0.08711 0.10347 C 0.09791 0.10254 0.10885 0.09768 0.11966 0.09583 C 0.12591 0.09282 0.13333 0.09051 0.13997 0.08935 C 0.14362 0.0868 0.14805 0.08379 0.15208 0.08287 C 0.15586 0.07917 0.15924 0.07893 0.16354 0.07639 C 0.17096 0.07199 0.17812 0.06667 0.18633 0.06435 C 0.18971 0.05972 0.1944 0.05625 0.19935 0.05463 C 0.20573 0.04606 0.19739 0.05602 0.20508 0.05023 C 0.20612 0.04954 0.20664 0.04792 0.20742 0.04699 C 0.20898 0.0456 0.21784 0.03935 0.22044 0.03842 C 0.22513 0.03403 0.2306 0.03032 0.23594 0.02754 C 0.23997 0.02222 0.25117 0.01504 0.2569 0.01227 C 0.25976 0.00903 0.26341 0.00741 0.2668 0.00579 C 0.26966 0.00208 0.27096 0.00162 0.27474 0.00046 C 0.27851 0.00069 0.28268 0.00023 0.28633 0.00139 C 0.28906 0.00231 0.29101 0.00579 0.29362 0.00694 C 0.30482 0.0206 0.31523 0.03704 0.32291 0.05463 C 0.32396 0.05926 0.32305 0.05671 0.32539 0.06111 C 0.32643 0.06319 0.32864 0.06759 0.32864 0.06782 C 0.32969 0.07222 0.3319 0.0831 0.33346 0.08704 C 0.33541 0.09213 0.33489 0.08842 0.33594 0.09352 C 0.33698 0.09815 0.33711 0.10301 0.33841 0.10764 C 0.33958 0.12662 0.33958 0.14167 0.33906 0.1618 C 0.33893 0.18634 0.33841 0.21111 0.33841 0.23565 C 0.33841 0.25602 0.33633 0.25069 0.34075 0.25926 C 0.3418 0.26412 0.34323 0.26412 0.34648 0.2625 C 0.35 0.25787 0.34778 0.26042 0.35143 0.25717 C 0.35299 0.25579 0.35625 0.25278 0.35625 0.25301 C 0.35781 0.24977 0.3595 0.24745 0.36107 0.24421 C 0.36289 0.23565 0.36315 0.22708 0.36445 0.21829 C 0.36471 0.20532 0.36471 0.19305 0.3668 0.18032 C 0.36706 0.17199 0.3668 0.16366 0.36758 0.15532 C 0.36771 0.15301 0.36927 0.14884 0.36927 0.14907 C 0.3694 0.14676 0.3694 0.14444 0.36992 0.14236 C 0.3707 0.13935 0.37239 0.13379 0.37239 0.13403 C 0.375 0.10509 0.36927 0.07292 0.37982 0.04583 C 0.38034 0.04213 0.38229 0.03518 0.38229 0.03542 C 0.38294 0.02801 0.38229 0.02616 0.38711 0.02315 C 0.38802 0.02454 0.38854 0.02616 0.38958 0.02754 C 0.39023 0.02847 0.39127 0.0287 0.39206 0.02963 C 0.39466 0.0331 0.39674 0.03796 0.39935 0.04167 C 0.40195 0.05046 0.40521 0.05856 0.40742 0.06759 C 0.40846 0.07199 0.41081 0.08055 0.41081 0.08079 C 0.41237 0.09491 0.41666 0.10833 0.4181 0.12292 C 0.41823 0.15417 0.4056 0.23704 0.42291 0.2162 C 0.42695 0.20486 0.42513 0.20555 0.42448 0.18796 C 0.42591 0.17245 0.43164 0.16018 0.43502 0.1456 C 0.43789 0.13379 0.43489 0.14028 0.43841 0.13379 C 0.43971 0.12292 0.44362 0.11296 0.4457 0.10231 C 0.44596 0.09004 0.44583 0.07778 0.44648 0.06551 C 0.44648 0.06458 0.44739 0.06296 0.44805 0.06319 C 0.45013 0.06389 0.45039 0.06829 0.45143 0.07083 C 0.45508 0.08032 0.45664 0.09051 0.4595 0.10023 C 0.45989 0.10532 0.46185 0.11018 0.46198 0.11528 C 0.46263 0.14421 0.46198 0.17315 0.46263 0.20208 C 0.46302 0.21759 0.46979 0.23079 0.47656 0.24213 C 0.48112 0.25 0.4776 0.24745 0.48229 0.24977 C 0.48541 0.25602 0.4901 0.25995 0.4944 0.26458 C 0.49739 0.26782 0.49948 0.27153 0.5026 0.2743 C 0.5043 0.27824 0.50612 0.28055 0.50898 0.2831 C 0.51146 0.28773 0.51315 0.29259 0.51562 0.29722 C 0.51836 0.31065 0.51562 0.29606 0.51562 0.33079 C 0.51562 0.33704 0.51575 0.34329 0.51627 0.3493 C 0.51771 0.36319 0.53242 0.36227 0.53997 0.36227 " pathEditMode="relative" rAng="0" ptsTypes="AAAAAAAAAAAAAAAAAAAAAAAAAAAAAAAAAAAAAAAAAAAAAAAAAAAAAAAAAAAAAAAAAAAAAAAAA">
                                      <p:cBhvr>
                                        <p:cTn id="14" dur="5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70" y="175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08" grpId="0" animBg="1"/>
      <p:bldP spid="210" grpId="0" animBg="1"/>
      <p:bldP spid="215" grpId="0" animBg="1"/>
      <p:bldP spid="218" grpId="0" animBg="1"/>
      <p:bldP spid="226" grpId="0" animBg="1"/>
      <p:bldP spid="2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41890" y="71681"/>
            <a:ext cx="8991600" cy="987345"/>
          </a:xfrm>
          <a:noFill/>
        </p:spPr>
        <p:txBody>
          <a:bodyPr lIns="92075" tIns="46038" rIns="92075" bIns="46038"/>
          <a:lstStyle/>
          <a:p>
            <a:pPr algn="l"/>
            <a:r>
              <a:rPr lang="en-US" sz="2800" b="1" dirty="0"/>
              <a:t>Major theoretical concepts concerning molecular structure representation and modeling</a:t>
            </a:r>
          </a:p>
        </p:txBody>
      </p:sp>
      <p:pic>
        <p:nvPicPr>
          <p:cNvPr id="23557" name="Picture 5" descr="http://vig-fp.prenhall.com/bigcovers/0136131069.jpg"/>
          <p:cNvPicPr>
            <a:picLocks noChangeAspect="1" noChangeArrowheads="1"/>
          </p:cNvPicPr>
          <p:nvPr/>
        </p:nvPicPr>
        <p:blipFill rotWithShape="1">
          <a:blip r:embed="rId3" cstate="print"/>
          <a:srcRect t="37064" b="10374"/>
          <a:stretch/>
        </p:blipFill>
        <p:spPr bwMode="auto">
          <a:xfrm>
            <a:off x="8289919" y="1297098"/>
            <a:ext cx="2191598" cy="1746457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60822" y="3043555"/>
            <a:ext cx="2161311" cy="1969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372242" y="5246331"/>
            <a:ext cx="60996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Chem</a:t>
            </a: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[o]informatics –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representation of molecules as objects in multidimensional chemical space defined by chemical descriptors</a:t>
            </a:r>
          </a:p>
        </p:txBody>
      </p:sp>
      <p:sp>
        <p:nvSpPr>
          <p:cNvPr id="7" name="Oval 6"/>
          <p:cNvSpPr/>
          <p:nvPr/>
        </p:nvSpPr>
        <p:spPr>
          <a:xfrm>
            <a:off x="1072115" y="1503865"/>
            <a:ext cx="182880" cy="18288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72115" y="3458058"/>
            <a:ext cx="182880" cy="18288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86061" y="5320811"/>
            <a:ext cx="182880" cy="182880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62173A-71A8-632B-3883-2C734EB78C4D}"/>
              </a:ext>
            </a:extLst>
          </p:cNvPr>
          <p:cNvGrpSpPr/>
          <p:nvPr/>
        </p:nvGrpSpPr>
        <p:grpSpPr>
          <a:xfrm>
            <a:off x="8220211" y="4953692"/>
            <a:ext cx="2459716" cy="1923524"/>
            <a:chOff x="8220211" y="4953692"/>
            <a:chExt cx="2459716" cy="192352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20211" y="4953692"/>
              <a:ext cx="2459716" cy="1923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Oval 10"/>
            <p:cNvSpPr/>
            <p:nvPr/>
          </p:nvSpPr>
          <p:spPr>
            <a:xfrm rot="20070650">
              <a:off x="8303209" y="5104075"/>
              <a:ext cx="642942" cy="710777"/>
            </a:xfrm>
            <a:prstGeom prst="ellipse">
              <a:avLst/>
            </a:prstGeom>
            <a:solidFill>
              <a:schemeClr val="accent3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394356" y="5248373"/>
              <a:ext cx="433387" cy="402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9774670" y="5946313"/>
              <a:ext cx="857256" cy="852932"/>
            </a:xfrm>
            <a:prstGeom prst="ellipse">
              <a:avLst/>
            </a:prstGeom>
            <a:solidFill>
              <a:schemeClr val="accent3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890554" y="6106355"/>
              <a:ext cx="642937" cy="478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Oval 14"/>
            <p:cNvSpPr/>
            <p:nvPr/>
          </p:nvSpPr>
          <p:spPr>
            <a:xfrm>
              <a:off x="9068595" y="5998877"/>
              <a:ext cx="428628" cy="426466"/>
            </a:xfrm>
            <a:prstGeom prst="ellipse">
              <a:avLst/>
            </a:prstGeom>
            <a:solidFill>
              <a:schemeClr val="accent3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506365" y="5230353"/>
              <a:ext cx="571504" cy="568622"/>
            </a:xfrm>
            <a:prstGeom prst="ellipse">
              <a:avLst/>
            </a:prstGeom>
            <a:solidFill>
              <a:schemeClr val="accent3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577803" y="5310438"/>
              <a:ext cx="393700" cy="393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174580" y="6024519"/>
              <a:ext cx="211138" cy="334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972797" y="6363089"/>
            <a:ext cx="6270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Varnek A, Baskin II. </a:t>
            </a:r>
            <a:r>
              <a:rPr lang="en-US" sz="1400" dirty="0" err="1">
                <a:solidFill>
                  <a:srgbClr val="00B050"/>
                </a:solidFill>
              </a:rPr>
              <a:t>Chemoinformatics</a:t>
            </a:r>
            <a:r>
              <a:rPr lang="en-US" sz="1400" dirty="0">
                <a:solidFill>
                  <a:srgbClr val="00B050"/>
                </a:solidFill>
              </a:rPr>
              <a:t> as a Theoretical Chemistry Discipline.</a:t>
            </a:r>
          </a:p>
          <a:p>
            <a:r>
              <a:rPr lang="en-US" sz="1400" dirty="0" err="1">
                <a:solidFill>
                  <a:srgbClr val="00B050"/>
                </a:solidFill>
              </a:rPr>
              <a:t>Mol</a:t>
            </a:r>
            <a:r>
              <a:rPr lang="en-US" sz="1400" dirty="0">
                <a:solidFill>
                  <a:srgbClr val="00B050"/>
                </a:solidFill>
              </a:rPr>
              <a:t> Inform. 2011 Jan 17;30(1):20-32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511E1F5-DB6D-1DAA-287B-1B93AD08A6BA}"/>
              </a:ext>
            </a:extLst>
          </p:cNvPr>
          <p:cNvSpPr txBox="1">
            <a:spLocks noChangeArrowheads="1"/>
          </p:cNvSpPr>
          <p:nvPr/>
        </p:nvSpPr>
        <p:spPr>
          <a:xfrm>
            <a:off x="1370879" y="2983489"/>
            <a:ext cx="6498595" cy="2013583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Georgia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Georgi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eorgi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Georgi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Georgi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endParaRPr lang="en-US" sz="2000" kern="0" dirty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en-US" sz="2000" b="1" kern="0" dirty="0">
                <a:latin typeface="Arial" pitchFamily="34" charset="0"/>
                <a:cs typeface="Arial" pitchFamily="34" charset="0"/>
              </a:rPr>
              <a:t>Molecular Mechanics </a:t>
            </a:r>
            <a:r>
              <a:rPr lang="en-US" sz="2000" kern="0" dirty="0">
                <a:latin typeface="Arial" pitchFamily="34" charset="0"/>
                <a:cs typeface="Arial" pitchFamily="34" charset="0"/>
              </a:rPr>
              <a:t>- classical description of molecules as series of masses joined by springs.  Molecular mechanics is an empirical approach that uses classical mechanics in order to optimize the geometry of the molecule.</a:t>
            </a:r>
          </a:p>
          <a:p>
            <a:pPr algn="just"/>
            <a:endParaRPr lang="en-US" sz="2000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D57FC0-D4FA-D64D-5B2A-3935C67B255B}"/>
              </a:ext>
            </a:extLst>
          </p:cNvPr>
          <p:cNvSpPr txBox="1">
            <a:spLocks noChangeArrowheads="1"/>
          </p:cNvSpPr>
          <p:nvPr/>
        </p:nvSpPr>
        <p:spPr>
          <a:xfrm>
            <a:off x="1372242" y="1390815"/>
            <a:ext cx="6498595" cy="1637233"/>
          </a:xfrm>
          <a:prstGeom prst="rect">
            <a:avLst/>
          </a:prstGeom>
          <a:noFill/>
        </p:spPr>
        <p:txBody>
          <a:bodyPr lIns="92075" tIns="46038" rIns="92075" bIns="46038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Georgia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Georgi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eorgi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Georgi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Georgi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kern="0" dirty="0">
                <a:latin typeface="Arial" pitchFamily="34" charset="0"/>
                <a:cs typeface="Arial" pitchFamily="34" charset="0"/>
              </a:rPr>
              <a:t>Quantum Mechanics </a:t>
            </a:r>
            <a:r>
              <a:rPr lang="en-US" sz="2000" kern="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i="1" kern="0" dirty="0">
                <a:latin typeface="Arial" pitchFamily="34" charset="0"/>
                <a:cs typeface="Arial" pitchFamily="34" charset="0"/>
              </a:rPr>
              <a:t>ab initio and semiempirical methods</a:t>
            </a:r>
            <a:r>
              <a:rPr lang="en-US" sz="2000" kern="0" dirty="0">
                <a:latin typeface="Arial" pitchFamily="34" charset="0"/>
                <a:cs typeface="Arial" pitchFamily="34" charset="0"/>
              </a:rPr>
              <a:t>) - application of electronic structure theory to atoms and molecules. QM uses non-empirical physical principles in order to describe the molecule and optimize its geometry.</a:t>
            </a:r>
          </a:p>
          <a:p>
            <a:pPr marL="0" indent="0" algn="just">
              <a:buNone/>
            </a:pPr>
            <a:endParaRPr lang="en-US" sz="2000" kern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11622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367213" y="2125997"/>
            <a:ext cx="4489450" cy="2376487"/>
            <a:chOff x="1669" y="1546"/>
            <a:chExt cx="2404" cy="1497"/>
          </a:xfrm>
        </p:grpSpPr>
        <p:sp>
          <p:nvSpPr>
            <p:cNvPr id="166917" name="AutoShape 4"/>
            <p:cNvSpPr>
              <a:spLocks noChangeArrowheads="1"/>
            </p:cNvSpPr>
            <p:nvPr/>
          </p:nvSpPr>
          <p:spPr bwMode="auto">
            <a:xfrm>
              <a:off x="1669" y="1546"/>
              <a:ext cx="2404" cy="1497"/>
            </a:xfrm>
            <a:prstGeom prst="roundRect">
              <a:avLst>
                <a:gd name="adj" fmla="val 16667"/>
              </a:avLst>
            </a:prstGeom>
            <a:solidFill>
              <a:srgbClr val="F8F8F8"/>
            </a:solidFill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2400" b="1" dirty="0">
                <a:solidFill>
                  <a:prstClr val="black"/>
                </a:solidFill>
                <a:latin typeface="Calibri"/>
                <a:cs typeface="Arial"/>
              </a:endParaRPr>
            </a:p>
          </p:txBody>
        </p:sp>
        <p:sp>
          <p:nvSpPr>
            <p:cNvPr id="166918" name="Text Box 5"/>
            <p:cNvSpPr txBox="1">
              <a:spLocks noChangeArrowheads="1"/>
            </p:cNvSpPr>
            <p:nvPr/>
          </p:nvSpPr>
          <p:spPr bwMode="auto">
            <a:xfrm>
              <a:off x="2254" y="1728"/>
              <a:ext cx="1587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b="1" dirty="0">
                  <a:solidFill>
                    <a:srgbClr val="FF0000"/>
                  </a:solidFill>
                </a:rPr>
                <a:t>Q</a:t>
              </a:r>
              <a:r>
                <a:rPr lang="en-US" sz="2800" b="1" dirty="0">
                  <a:solidFill>
                    <a:prstClr val="black"/>
                  </a:solidFill>
                </a:rPr>
                <a:t>uantitative</a:t>
              </a:r>
            </a:p>
            <a:p>
              <a:pPr eaLnBrk="1" hangingPunct="1">
                <a:defRPr/>
              </a:pPr>
              <a:r>
                <a:rPr lang="en-US" sz="2800" b="1" dirty="0">
                  <a:solidFill>
                    <a:srgbClr val="FF0000"/>
                  </a:solidFill>
                </a:rPr>
                <a:t>S</a:t>
              </a:r>
              <a:r>
                <a:rPr lang="en-US" sz="2800" b="1" dirty="0">
                  <a:solidFill>
                    <a:prstClr val="black"/>
                  </a:solidFill>
                </a:rPr>
                <a:t>tructure</a:t>
              </a:r>
            </a:p>
            <a:p>
              <a:pPr eaLnBrk="1" hangingPunct="1">
                <a:defRPr/>
              </a:pPr>
              <a:r>
                <a:rPr lang="en-US" sz="2800" b="1" dirty="0">
                  <a:solidFill>
                    <a:srgbClr val="FF0000"/>
                  </a:solidFill>
                </a:rPr>
                <a:t>A</a:t>
              </a:r>
              <a:r>
                <a:rPr lang="en-US" sz="2800" b="1" dirty="0">
                  <a:solidFill>
                    <a:prstClr val="black"/>
                  </a:solidFill>
                </a:rPr>
                <a:t>ctivity </a:t>
              </a:r>
            </a:p>
            <a:p>
              <a:pPr eaLnBrk="1" hangingPunct="1">
                <a:defRPr/>
              </a:pPr>
              <a:r>
                <a:rPr lang="en-US" sz="2800" b="1" dirty="0">
                  <a:solidFill>
                    <a:srgbClr val="FF0000"/>
                  </a:solidFill>
                </a:rPr>
                <a:t>R</a:t>
              </a:r>
              <a:r>
                <a:rPr lang="en-US" sz="2800" b="1" dirty="0">
                  <a:solidFill>
                    <a:prstClr val="black"/>
                  </a:solidFill>
                </a:rPr>
                <a:t>elationships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157415" y="182890"/>
            <a:ext cx="2859085" cy="6119813"/>
            <a:chOff x="399" y="255"/>
            <a:chExt cx="1801" cy="3855"/>
          </a:xfrm>
        </p:grpSpPr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399" y="255"/>
              <a:ext cx="1801" cy="3855"/>
            </a:xfrm>
            <a:prstGeom prst="flowChartDelay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66FF33"/>
                </a:gs>
              </a:gsLst>
              <a:lin ang="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85194" dir="1593903" algn="ctr" rotWithShape="0">
                <a:srgbClr val="EAEAE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400" b="1" dirty="0">
                <a:solidFill>
                  <a:srgbClr val="FFFF00"/>
                </a:solidFill>
                <a:latin typeface="Calibri"/>
                <a:cs typeface="Arial"/>
              </a:endParaRPr>
            </a:p>
          </p:txBody>
        </p:sp>
        <p:sp>
          <p:nvSpPr>
            <p:cNvPr id="166921" name="Text Box 8"/>
            <p:cNvSpPr txBox="1">
              <a:spLocks noChangeArrowheads="1"/>
            </p:cNvSpPr>
            <p:nvPr/>
          </p:nvSpPr>
          <p:spPr bwMode="auto">
            <a:xfrm>
              <a:off x="1749" y="1280"/>
              <a:ext cx="423" cy="1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D   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E  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S 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C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 R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  I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  P 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  T   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 O  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 R    </a:t>
              </a:r>
            </a:p>
            <a:p>
              <a:pPr algn="ctr" eaLnBrk="1" hangingPunct="1">
                <a:defRPr/>
              </a:pPr>
              <a:r>
                <a:rPr lang="en-US" sz="1800" b="1" dirty="0">
                  <a:solidFill>
                    <a:prstClr val="black"/>
                  </a:solidFill>
                </a:rPr>
                <a:t>S     </a:t>
              </a:r>
            </a:p>
          </p:txBody>
        </p:sp>
      </p:grp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1508125" y="182878"/>
            <a:ext cx="2859088" cy="6119812"/>
          </a:xfrm>
          <a:prstGeom prst="flowChartDelay">
            <a:avLst/>
          </a:prstGeom>
          <a:gradFill rotWithShape="1">
            <a:gsLst>
              <a:gs pos="0">
                <a:srgbClr val="E98807"/>
              </a:gs>
              <a:gs pos="100000">
                <a:srgbClr val="FFFF00"/>
              </a:gs>
            </a:gsLst>
            <a:lin ang="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dist="85194" dir="1593903" algn="ctr" rotWithShape="0">
              <a:srgbClr val="EAEAEA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8047038" y="174953"/>
            <a:ext cx="2603500" cy="6119813"/>
          </a:xfrm>
          <a:prstGeom prst="flowChartDelay">
            <a:avLst/>
          </a:prstGeom>
          <a:gradFill rotWithShape="1">
            <a:gsLst>
              <a:gs pos="0">
                <a:srgbClr val="660066"/>
              </a:gs>
              <a:gs pos="100000">
                <a:srgbClr val="CC3300"/>
              </a:gs>
            </a:gsLst>
            <a:lin ang="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rgbClr val="EAEAEA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24" name="Object 13"/>
          <p:cNvGraphicFramePr>
            <a:graphicFrameLocks noChangeAspect="1"/>
          </p:cNvGraphicFramePr>
          <p:nvPr/>
        </p:nvGraphicFramePr>
        <p:xfrm>
          <a:off x="2351089" y="589292"/>
          <a:ext cx="88582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3" imgW="1817370" imgH="1992630" progId="ISISServer">
                  <p:embed/>
                </p:oleObj>
              </mc:Choice>
              <mc:Fallback>
                <p:oleObj name="ISIS/Draw Sketch" r:id="rId3" imgW="1817370" imgH="1992630" progId="ISISServer">
                  <p:embed/>
                  <p:pic>
                    <p:nvPicPr>
                      <p:cNvPr id="16692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589292"/>
                        <a:ext cx="885825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5" name="Rectangle 14"/>
          <p:cNvSpPr>
            <a:spLocks noChangeArrowheads="1"/>
          </p:cNvSpPr>
          <p:nvPr/>
        </p:nvSpPr>
        <p:spPr bwMode="auto">
          <a:xfrm>
            <a:off x="1524009" y="261906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26" name="Object 15"/>
          <p:cNvGraphicFramePr>
            <a:graphicFrameLocks noChangeAspect="1"/>
          </p:cNvGraphicFramePr>
          <p:nvPr/>
        </p:nvGraphicFramePr>
        <p:xfrm>
          <a:off x="2711457" y="1310022"/>
          <a:ext cx="1190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5" imgW="1978660" imgH="1195070" progId="ISISServer">
                  <p:embed/>
                </p:oleObj>
              </mc:Choice>
              <mc:Fallback>
                <p:oleObj name="ISIS/Draw Sketch" r:id="rId5" imgW="1978660" imgH="1195070" progId="ISISServer">
                  <p:embed/>
                  <p:pic>
                    <p:nvPicPr>
                      <p:cNvPr id="16692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7" y="1310022"/>
                        <a:ext cx="119062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7" name="Rectangle 16"/>
          <p:cNvSpPr>
            <a:spLocks noChangeArrowheads="1"/>
          </p:cNvSpPr>
          <p:nvPr/>
        </p:nvSpPr>
        <p:spPr bwMode="auto">
          <a:xfrm>
            <a:off x="1524009" y="269526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28" name="Object 17"/>
          <p:cNvGraphicFramePr>
            <a:graphicFrameLocks noChangeAspect="1"/>
          </p:cNvGraphicFramePr>
          <p:nvPr/>
        </p:nvGraphicFramePr>
        <p:xfrm>
          <a:off x="2135198" y="1952953"/>
          <a:ext cx="10763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7" imgW="1984172" imgH="1035386" progId="ISISServer">
                  <p:embed/>
                </p:oleObj>
              </mc:Choice>
              <mc:Fallback>
                <p:oleObj name="ISIS/Draw Sketch" r:id="rId7" imgW="1984172" imgH="1035386" progId="ISISServer">
                  <p:embed/>
                  <p:pic>
                    <p:nvPicPr>
                      <p:cNvPr id="16692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98" y="1952953"/>
                        <a:ext cx="1076325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30" name="Rectangle 18"/>
          <p:cNvSpPr>
            <a:spLocks noChangeArrowheads="1"/>
          </p:cNvSpPr>
          <p:nvPr/>
        </p:nvSpPr>
        <p:spPr bwMode="auto">
          <a:xfrm>
            <a:off x="1524009" y="261906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31" name="Object 19"/>
          <p:cNvGraphicFramePr>
            <a:graphicFrameLocks noChangeAspect="1"/>
          </p:cNvGraphicFramePr>
          <p:nvPr/>
        </p:nvGraphicFramePr>
        <p:xfrm>
          <a:off x="3286126" y="2245059"/>
          <a:ext cx="9620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9" imgW="1981412" imgH="1476521" progId="ISISServer">
                  <p:embed/>
                </p:oleObj>
              </mc:Choice>
              <mc:Fallback>
                <p:oleObj name="ISIS/Draw Sketch" r:id="rId9" imgW="1981412" imgH="1476521" progId="ISISServer">
                  <p:embed/>
                  <p:pic>
                    <p:nvPicPr>
                      <p:cNvPr id="16693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6" y="2245059"/>
                        <a:ext cx="96202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32" name="Rectangle 20"/>
          <p:cNvSpPr>
            <a:spLocks noChangeArrowheads="1"/>
          </p:cNvSpPr>
          <p:nvPr/>
        </p:nvSpPr>
        <p:spPr bwMode="auto">
          <a:xfrm>
            <a:off x="1524009" y="265239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33" name="Object 21"/>
          <p:cNvGraphicFramePr>
            <a:graphicFrameLocks noChangeAspect="1"/>
          </p:cNvGraphicFramePr>
          <p:nvPr/>
        </p:nvGraphicFramePr>
        <p:xfrm>
          <a:off x="2206629" y="2676840"/>
          <a:ext cx="9620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1" imgW="1978660" imgH="1347470" progId="ISISServer">
                  <p:embed/>
                </p:oleObj>
              </mc:Choice>
              <mc:Fallback>
                <p:oleObj name="ISIS/Draw Sketch" r:id="rId11" imgW="1978660" imgH="1347470" progId="ISISServer">
                  <p:embed/>
                  <p:pic>
                    <p:nvPicPr>
                      <p:cNvPr id="16693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9" y="2676840"/>
                        <a:ext cx="96202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34" name="Rectangle 22"/>
          <p:cNvSpPr>
            <a:spLocks noChangeArrowheads="1"/>
          </p:cNvSpPr>
          <p:nvPr/>
        </p:nvSpPr>
        <p:spPr bwMode="auto">
          <a:xfrm>
            <a:off x="1524009" y="261906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35" name="Object 23"/>
          <p:cNvGraphicFramePr>
            <a:graphicFrameLocks noChangeAspect="1"/>
          </p:cNvGraphicFramePr>
          <p:nvPr/>
        </p:nvGraphicFramePr>
        <p:xfrm>
          <a:off x="3074998" y="3043572"/>
          <a:ext cx="10763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3" imgW="1975916" imgH="1327846" progId="ISISServer">
                  <p:embed/>
                </p:oleObj>
              </mc:Choice>
              <mc:Fallback>
                <p:oleObj name="ISIS/Draw Sketch" r:id="rId13" imgW="1975916" imgH="1327846" progId="ISISServer">
                  <p:embed/>
                  <p:pic>
                    <p:nvPicPr>
                      <p:cNvPr id="16693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998" y="3043572"/>
                        <a:ext cx="107632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36" name="Rectangle 24"/>
          <p:cNvSpPr>
            <a:spLocks noChangeArrowheads="1"/>
          </p:cNvSpPr>
          <p:nvPr/>
        </p:nvSpPr>
        <p:spPr bwMode="auto">
          <a:xfrm>
            <a:off x="1524009" y="264287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37" name="Object 25"/>
          <p:cNvGraphicFramePr>
            <a:graphicFrameLocks noChangeAspect="1"/>
          </p:cNvGraphicFramePr>
          <p:nvPr/>
        </p:nvGraphicFramePr>
        <p:xfrm>
          <a:off x="2278073" y="3542028"/>
          <a:ext cx="6000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5" imgW="1769193" imgH="1975916" progId="ISISServer">
                  <p:embed/>
                </p:oleObj>
              </mc:Choice>
              <mc:Fallback>
                <p:oleObj name="ISIS/Draw Sketch" r:id="rId15" imgW="1769193" imgH="1975916" progId="ISISServer">
                  <p:embed/>
                  <p:pic>
                    <p:nvPicPr>
                      <p:cNvPr id="16693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73" y="3542028"/>
                        <a:ext cx="600075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38" name="Rectangle 26"/>
          <p:cNvSpPr>
            <a:spLocks noChangeArrowheads="1"/>
          </p:cNvSpPr>
          <p:nvPr/>
        </p:nvSpPr>
        <p:spPr bwMode="auto">
          <a:xfrm>
            <a:off x="1524009" y="263811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39" name="Object 27"/>
          <p:cNvGraphicFramePr>
            <a:graphicFrameLocks noChangeAspect="1"/>
          </p:cNvGraphicFramePr>
          <p:nvPr/>
        </p:nvGraphicFramePr>
        <p:xfrm>
          <a:off x="2998788" y="3902403"/>
          <a:ext cx="8382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7" imgW="1984172" imgH="1626308" progId="ISISServer">
                  <p:embed/>
                </p:oleObj>
              </mc:Choice>
              <mc:Fallback>
                <p:oleObj name="ISIS/Draw Sketch" r:id="rId17" imgW="1984172" imgH="1626308" progId="ISISServer">
                  <p:embed/>
                  <p:pic>
                    <p:nvPicPr>
                      <p:cNvPr id="16693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8" y="3902403"/>
                        <a:ext cx="838200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40" name="Rectangle 28"/>
          <p:cNvSpPr>
            <a:spLocks noChangeArrowheads="1"/>
          </p:cNvSpPr>
          <p:nvPr/>
        </p:nvSpPr>
        <p:spPr bwMode="auto">
          <a:xfrm>
            <a:off x="1524009" y="261429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41" name="Object 29"/>
          <p:cNvGraphicFramePr>
            <a:graphicFrameLocks noChangeAspect="1"/>
          </p:cNvGraphicFramePr>
          <p:nvPr/>
        </p:nvGraphicFramePr>
        <p:xfrm>
          <a:off x="2135193" y="5197790"/>
          <a:ext cx="11906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9" imgW="1981412" imgH="1209450" progId="ISISServer">
                  <p:embed/>
                </p:oleObj>
              </mc:Choice>
              <mc:Fallback>
                <p:oleObj name="ISIS/Draw Sketch" r:id="rId19" imgW="1981412" imgH="1209450" progId="ISISServer">
                  <p:embed/>
                  <p:pic>
                    <p:nvPicPr>
                      <p:cNvPr id="16694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93" y="5197790"/>
                        <a:ext cx="1190625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42" name="Rectangle 30"/>
          <p:cNvSpPr>
            <a:spLocks noChangeArrowheads="1"/>
          </p:cNvSpPr>
          <p:nvPr/>
        </p:nvSpPr>
        <p:spPr bwMode="auto">
          <a:xfrm>
            <a:off x="1524009" y="262858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b="1" dirty="0">
              <a:solidFill>
                <a:srgbClr val="FFFF00"/>
              </a:solidFill>
              <a:latin typeface="Calibri"/>
              <a:cs typeface="Arial"/>
            </a:endParaRPr>
          </a:p>
        </p:txBody>
      </p:sp>
      <p:graphicFrame>
        <p:nvGraphicFramePr>
          <p:cNvPr id="166943" name="Object 31"/>
          <p:cNvGraphicFramePr>
            <a:graphicFrameLocks noChangeAspect="1"/>
          </p:cNvGraphicFramePr>
          <p:nvPr/>
        </p:nvGraphicFramePr>
        <p:xfrm>
          <a:off x="2278063" y="4405647"/>
          <a:ext cx="9144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21" imgW="2000488" imgH="1542653" progId="ISISServer">
                  <p:embed/>
                </p:oleObj>
              </mc:Choice>
              <mc:Fallback>
                <p:oleObj name="ISIS/Draw Sketch" r:id="rId21" imgW="2000488" imgH="1542653" progId="ISISServer">
                  <p:embed/>
                  <p:pic>
                    <p:nvPicPr>
                      <p:cNvPr id="16694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4405647"/>
                        <a:ext cx="914400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44" name="Text Box 32"/>
          <p:cNvSpPr txBox="1">
            <a:spLocks noChangeArrowheads="1"/>
          </p:cNvSpPr>
          <p:nvPr/>
        </p:nvSpPr>
        <p:spPr bwMode="auto">
          <a:xfrm>
            <a:off x="8539329" y="830579"/>
            <a:ext cx="1082349" cy="509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0.613   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 0.380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-0.222  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    0.708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1.146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0.491     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  0.301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0.141 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0.956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   0.256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0.799    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1.195 </a:t>
            </a:r>
          </a:p>
          <a:p>
            <a:pPr algn="ctr" eaLnBrk="1" hangingPunct="1">
              <a:lnSpc>
                <a:spcPts val="3000"/>
              </a:lnSpc>
              <a:defRPr/>
            </a:pPr>
            <a:r>
              <a:rPr lang="en-US" sz="1800" b="1" dirty="0">
                <a:solidFill>
                  <a:prstClr val="black"/>
                </a:solidFill>
              </a:rPr>
              <a:t>   1.005</a:t>
            </a:r>
          </a:p>
        </p:txBody>
      </p:sp>
      <p:pic>
        <p:nvPicPr>
          <p:cNvPr id="36" name="Picture 33" descr="flèche droite rouge"/>
          <p:cNvPicPr>
            <a:picLocks noChangeAspect="1" noChangeArrowheads="1" noCrop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1" y="2199022"/>
            <a:ext cx="27400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4" descr="flèche droite rouge"/>
          <p:cNvPicPr>
            <a:picLocks noChangeAspect="1" noChangeArrowheads="1" noCrop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9" y="4186568"/>
            <a:ext cx="27400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9904423" y="130490"/>
            <a:ext cx="763587" cy="637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6949" name="Text Box 11"/>
          <p:cNvSpPr txBox="1">
            <a:spLocks noChangeArrowheads="1"/>
          </p:cNvSpPr>
          <p:nvPr/>
        </p:nvSpPr>
        <p:spPr bwMode="auto">
          <a:xfrm>
            <a:off x="1558929" y="627378"/>
            <a:ext cx="417513" cy="50355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C</a:t>
            </a:r>
          </a:p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O</a:t>
            </a:r>
          </a:p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M</a:t>
            </a:r>
          </a:p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P</a:t>
            </a:r>
          </a:p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O</a:t>
            </a:r>
          </a:p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U</a:t>
            </a:r>
          </a:p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N</a:t>
            </a:r>
          </a:p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D</a:t>
            </a:r>
          </a:p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S</a:t>
            </a:r>
          </a:p>
        </p:txBody>
      </p:sp>
      <p:sp>
        <p:nvSpPr>
          <p:cNvPr id="166950" name="Text Box 12"/>
          <p:cNvSpPr txBox="1">
            <a:spLocks noChangeArrowheads="1"/>
          </p:cNvSpPr>
          <p:nvPr/>
        </p:nvSpPr>
        <p:spPr bwMode="auto">
          <a:xfrm>
            <a:off x="10025073" y="982991"/>
            <a:ext cx="534987" cy="44862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3600" b="1" dirty="0">
                <a:solidFill>
                  <a:prstClr val="white"/>
                </a:solidFill>
              </a:rPr>
              <a:t>ACTIVITY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4418021" y="360694"/>
            <a:ext cx="3984625" cy="1593561"/>
            <a:chOff x="2885816" y="520117"/>
            <a:chExt cx="3984769" cy="1594466"/>
          </a:xfrm>
        </p:grpSpPr>
        <p:cxnSp>
          <p:nvCxnSpPr>
            <p:cNvPr id="166953" name="Straight Arrow Connector 45"/>
            <p:cNvCxnSpPr>
              <a:cxnSpLocks noChangeShapeType="1"/>
            </p:cNvCxnSpPr>
            <p:nvPr/>
          </p:nvCxnSpPr>
          <p:spPr bwMode="auto">
            <a:xfrm rot="5400000">
              <a:off x="2801926" y="922791"/>
              <a:ext cx="830507" cy="66272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6954" name="Rectangle 46"/>
            <p:cNvSpPr>
              <a:spLocks noChangeArrowheads="1"/>
            </p:cNvSpPr>
            <p:nvPr/>
          </p:nvSpPr>
          <p:spPr bwMode="auto">
            <a:xfrm>
              <a:off x="3397542" y="520117"/>
              <a:ext cx="3422708" cy="52011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1F497D">
                      <a:lumMod val="60000"/>
                      <a:lumOff val="40000"/>
                    </a:srgbClr>
                  </a:solidFill>
                  <a:latin typeface="Calibri"/>
                  <a:cs typeface="Arial"/>
                </a:rPr>
                <a:t>Thousands of molecular descriptors are available for organic compounds</a:t>
              </a:r>
            </a:p>
          </p:txBody>
        </p:sp>
        <p:sp>
          <p:nvSpPr>
            <p:cNvPr id="166955" name="TextBox 49"/>
            <p:cNvSpPr txBox="1">
              <a:spLocks noChangeArrowheads="1"/>
            </p:cNvSpPr>
            <p:nvPr/>
          </p:nvSpPr>
          <p:spPr bwMode="auto">
            <a:xfrm>
              <a:off x="3330332" y="1005958"/>
              <a:ext cx="3540253" cy="110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400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constitutional, topological, structural, quantum mechanics based, fragmental, steric, pharmacophoric, geometrical, thermodynamical  conformational, etc. </a:t>
              </a:r>
            </a:p>
            <a:p>
              <a:pPr eaLnBrk="1" hangingPunct="1">
                <a:defRPr/>
              </a:pPr>
              <a:endParaRPr lang="en-US" sz="1050" dirty="0">
                <a:solidFill>
                  <a:srgbClr val="1F497D">
                    <a:lumMod val="60000"/>
                    <a:lumOff val="40000"/>
                  </a:srgbClr>
                </a:solidFill>
              </a:endParaRPr>
            </a:p>
          </p:txBody>
        </p:sp>
      </p:grp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5410200" y="4429459"/>
            <a:ext cx="2624138" cy="1908175"/>
            <a:chOff x="3886203" y="4724395"/>
            <a:chExt cx="2624672" cy="1907569"/>
          </a:xfrm>
        </p:grpSpPr>
        <p:sp>
          <p:nvSpPr>
            <p:cNvPr id="166957" name="TextBox 51"/>
            <p:cNvSpPr txBox="1">
              <a:spLocks noChangeArrowheads="1"/>
            </p:cNvSpPr>
            <p:nvPr/>
          </p:nvSpPr>
          <p:spPr bwMode="auto">
            <a:xfrm>
              <a:off x="3909813" y="4785305"/>
              <a:ext cx="2601062" cy="1846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buFontTx/>
                <a:buChar char="-"/>
                <a:defRPr/>
              </a:pPr>
              <a:r>
                <a:rPr lang="en-US" sz="1200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 </a:t>
              </a:r>
              <a:r>
                <a:rPr lang="en-US" sz="1600" b="1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Building of models </a:t>
              </a:r>
              <a:r>
                <a:rPr lang="en-US" sz="1400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using machine learning methods (NN, SVM etc.);</a:t>
              </a:r>
            </a:p>
            <a:p>
              <a:pPr eaLnBrk="1" hangingPunct="1">
                <a:buFontTx/>
                <a:buChar char="-"/>
                <a:defRPr/>
              </a:pPr>
              <a:endParaRPr lang="en-US" sz="1200" dirty="0">
                <a:solidFill>
                  <a:srgbClr val="1F497D">
                    <a:lumMod val="60000"/>
                    <a:lumOff val="40000"/>
                  </a:srgbClr>
                </a:solidFill>
              </a:endParaRPr>
            </a:p>
            <a:p>
              <a:pPr eaLnBrk="1" hangingPunct="1">
                <a:defRPr/>
              </a:pPr>
              <a:r>
                <a:rPr lang="en-US" sz="1200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- </a:t>
              </a:r>
              <a:r>
                <a:rPr lang="en-US" sz="1600" b="1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Validation of models </a:t>
              </a:r>
              <a:r>
                <a:rPr lang="en-US" sz="1400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according to numerous statistical procedures, and their </a:t>
              </a:r>
              <a:r>
                <a:rPr lang="en-US" sz="1400" b="1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applicability domains</a:t>
              </a:r>
              <a:r>
                <a:rPr lang="en-US" sz="1400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.</a:t>
              </a:r>
            </a:p>
          </p:txBody>
        </p:sp>
        <p:cxnSp>
          <p:nvCxnSpPr>
            <p:cNvPr id="166958" name="Straight Connector 53"/>
            <p:cNvCxnSpPr>
              <a:cxnSpLocks noChangeShapeType="1"/>
            </p:cNvCxnSpPr>
            <p:nvPr/>
          </p:nvCxnSpPr>
          <p:spPr bwMode="auto">
            <a:xfrm rot="16200000" flipH="1">
              <a:off x="3128436" y="5482162"/>
              <a:ext cx="1515534" cy="0"/>
            </a:xfrm>
            <a:prstGeom prst="line">
              <a:avLst/>
            </a:prstGeom>
            <a:noFill/>
            <a:ln w="5715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3" name="TextBox 42"/>
          <p:cNvSpPr txBox="1"/>
          <p:nvPr/>
        </p:nvSpPr>
        <p:spPr>
          <a:xfrm>
            <a:off x="7934944" y="6530024"/>
            <a:ext cx="1969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hangingPunct="0">
              <a:defRPr/>
            </a:pPr>
            <a:r>
              <a:rPr lang="en-US" sz="1400" dirty="0">
                <a:solidFill>
                  <a:prstClr val="white"/>
                </a:solidFill>
                <a:latin typeface="Calibri"/>
                <a:cs typeface="Arial"/>
              </a:rPr>
              <a:t>Credit: Denis Fourches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34409" y="6479678"/>
            <a:ext cx="2039471" cy="36512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fld id="{482D6EB1-15FA-477F-8012-4BDF9C9794EC}" type="slidenum">
              <a:rPr lang="en-US" sz="2400">
                <a:solidFill>
                  <a:srgbClr val="4F81BD"/>
                </a:solidFill>
                <a:latin typeface="Times New Roman" pitchFamily="18" charset="0"/>
                <a:cs typeface="Arial"/>
              </a:rPr>
              <a:pPr eaLnBrk="0" hangingPunct="0">
                <a:defRPr/>
              </a:pPr>
              <a:t>12</a:t>
            </a:fld>
            <a:endParaRPr lang="en-US" sz="2400" dirty="0">
              <a:solidFill>
                <a:srgbClr val="4F81BD"/>
              </a:solidFill>
              <a:latin typeface="Times New Roman" pitchFamily="18" charset="0"/>
              <a:cs typeface="Arial"/>
            </a:endParaRPr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1827749" y="3111783"/>
            <a:ext cx="184731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aphicFrame>
        <p:nvGraphicFramePr>
          <p:cNvPr id="54" name="Object 15"/>
          <p:cNvGraphicFramePr>
            <a:graphicFrameLocks noChangeAspect="1"/>
          </p:cNvGraphicFramePr>
          <p:nvPr/>
        </p:nvGraphicFramePr>
        <p:xfrm>
          <a:off x="2935778" y="1997403"/>
          <a:ext cx="1111002" cy="62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24" imgW="1978660" imgH="1195070" progId="ISISServer">
                  <p:embed/>
                </p:oleObj>
              </mc:Choice>
              <mc:Fallback>
                <p:oleObj name="ISIS/Draw Sketch" r:id="rId24" imgW="1978660" imgH="1195070" progId="ISISServer">
                  <p:embed/>
                  <p:pic>
                    <p:nvPicPr>
                      <p:cNvPr id="5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778" y="1997403"/>
                        <a:ext cx="1111002" cy="624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827749" y="3178350"/>
            <a:ext cx="184731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aphicFrame>
        <p:nvGraphicFramePr>
          <p:cNvPr id="56" name="Object 17"/>
          <p:cNvGraphicFramePr>
            <a:graphicFrameLocks noChangeAspect="1"/>
          </p:cNvGraphicFramePr>
          <p:nvPr/>
        </p:nvGraphicFramePr>
        <p:xfrm>
          <a:off x="2398053" y="2559076"/>
          <a:ext cx="1004346" cy="490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25" imgW="1984172" imgH="1035386" progId="ISISServer">
                  <p:embed/>
                </p:oleObj>
              </mc:Choice>
              <mc:Fallback>
                <p:oleObj name="ISIS/Draw Sketch" r:id="rId25" imgW="1984172" imgH="1035386" progId="ISISServer">
                  <p:embed/>
                  <p:pic>
                    <p:nvPicPr>
                      <p:cNvPr id="56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053" y="2559076"/>
                        <a:ext cx="1004346" cy="4909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827749" y="3111783"/>
            <a:ext cx="184731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aphicFrame>
        <p:nvGraphicFramePr>
          <p:cNvPr id="58" name="Object 19"/>
          <p:cNvGraphicFramePr>
            <a:graphicFrameLocks noChangeAspect="1"/>
          </p:cNvGraphicFramePr>
          <p:nvPr/>
        </p:nvGraphicFramePr>
        <p:xfrm>
          <a:off x="3472022" y="2814228"/>
          <a:ext cx="897690" cy="62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26" imgW="1981412" imgH="1476521" progId="ISISServer">
                  <p:embed/>
                </p:oleObj>
              </mc:Choice>
              <mc:Fallback>
                <p:oleObj name="ISIS/Draw Sketch" r:id="rId26" imgW="1981412" imgH="1476521" progId="ISISServer">
                  <p:embed/>
                  <p:pic>
                    <p:nvPicPr>
                      <p:cNvPr id="58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2022" y="2814228"/>
                        <a:ext cx="897690" cy="624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20"/>
          <p:cNvSpPr>
            <a:spLocks noChangeArrowheads="1"/>
          </p:cNvSpPr>
          <p:nvPr/>
        </p:nvSpPr>
        <p:spPr bwMode="auto">
          <a:xfrm>
            <a:off x="1827749" y="3140906"/>
            <a:ext cx="184731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aphicFrame>
        <p:nvGraphicFramePr>
          <p:cNvPr id="60" name="Object 21"/>
          <p:cNvGraphicFramePr>
            <a:graphicFrameLocks noChangeAspect="1"/>
          </p:cNvGraphicFramePr>
          <p:nvPr/>
        </p:nvGraphicFramePr>
        <p:xfrm>
          <a:off x="2464713" y="3191446"/>
          <a:ext cx="897690" cy="565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27" imgW="1978660" imgH="1347470" progId="ISISServer">
                  <p:embed/>
                </p:oleObj>
              </mc:Choice>
              <mc:Fallback>
                <p:oleObj name="ISIS/Draw Sketch" r:id="rId27" imgW="1978660" imgH="1347470" progId="ISISServer">
                  <p:embed/>
                  <p:pic>
                    <p:nvPicPr>
                      <p:cNvPr id="6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713" y="3191446"/>
                        <a:ext cx="897690" cy="565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22"/>
          <p:cNvSpPr>
            <a:spLocks noChangeArrowheads="1"/>
          </p:cNvSpPr>
          <p:nvPr/>
        </p:nvSpPr>
        <p:spPr bwMode="auto">
          <a:xfrm>
            <a:off x="1827749" y="3111783"/>
            <a:ext cx="184731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aphicFrame>
        <p:nvGraphicFramePr>
          <p:cNvPr id="62" name="Object 23"/>
          <p:cNvGraphicFramePr>
            <a:graphicFrameLocks noChangeAspect="1"/>
          </p:cNvGraphicFramePr>
          <p:nvPr/>
        </p:nvGraphicFramePr>
        <p:xfrm>
          <a:off x="3275005" y="3511789"/>
          <a:ext cx="1004346" cy="62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28" imgW="1975916" imgH="1327846" progId="ISISServer">
                  <p:embed/>
                </p:oleObj>
              </mc:Choice>
              <mc:Fallback>
                <p:oleObj name="ISIS/Draw Sketch" r:id="rId28" imgW="1975916" imgH="1327846" progId="ISISServer">
                  <p:embed/>
                  <p:pic>
                    <p:nvPicPr>
                      <p:cNvPr id="62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05" y="3511789"/>
                        <a:ext cx="1004346" cy="624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24"/>
          <p:cNvSpPr>
            <a:spLocks noChangeArrowheads="1"/>
          </p:cNvSpPr>
          <p:nvPr/>
        </p:nvSpPr>
        <p:spPr bwMode="auto">
          <a:xfrm>
            <a:off x="1827749" y="3132585"/>
            <a:ext cx="184731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aphicFrame>
        <p:nvGraphicFramePr>
          <p:cNvPr id="64" name="Object 25"/>
          <p:cNvGraphicFramePr>
            <a:graphicFrameLocks noChangeAspect="1"/>
          </p:cNvGraphicFramePr>
          <p:nvPr/>
        </p:nvGraphicFramePr>
        <p:xfrm>
          <a:off x="2531384" y="3947244"/>
          <a:ext cx="559945" cy="58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29" imgW="1769193" imgH="1975916" progId="ISISServer">
                  <p:embed/>
                </p:oleObj>
              </mc:Choice>
              <mc:Fallback>
                <p:oleObj name="ISIS/Draw Sketch" r:id="rId29" imgW="1769193" imgH="1975916" progId="ISISServer">
                  <p:embed/>
                  <p:pic>
                    <p:nvPicPr>
                      <p:cNvPr id="6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384" y="3947244"/>
                        <a:ext cx="559945" cy="5824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26"/>
          <p:cNvSpPr>
            <a:spLocks noChangeArrowheads="1"/>
          </p:cNvSpPr>
          <p:nvPr/>
        </p:nvSpPr>
        <p:spPr bwMode="auto">
          <a:xfrm>
            <a:off x="1827749" y="3128425"/>
            <a:ext cx="184731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aphicFrame>
        <p:nvGraphicFramePr>
          <p:cNvPr id="66" name="Object 27"/>
          <p:cNvGraphicFramePr>
            <a:graphicFrameLocks noChangeAspect="1"/>
          </p:cNvGraphicFramePr>
          <p:nvPr/>
        </p:nvGraphicFramePr>
        <p:xfrm>
          <a:off x="3203905" y="4262067"/>
          <a:ext cx="782146" cy="590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30" imgW="1984172" imgH="1626308" progId="ISISServer">
                  <p:embed/>
                </p:oleObj>
              </mc:Choice>
              <mc:Fallback>
                <p:oleObj name="ISIS/Draw Sketch" r:id="rId30" imgW="1984172" imgH="1626308" progId="ISISServer">
                  <p:embed/>
                  <p:pic>
                    <p:nvPicPr>
                      <p:cNvPr id="66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905" y="4262067"/>
                        <a:ext cx="782146" cy="5907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28"/>
          <p:cNvSpPr>
            <a:spLocks noChangeArrowheads="1"/>
          </p:cNvSpPr>
          <p:nvPr/>
        </p:nvSpPr>
        <p:spPr bwMode="auto">
          <a:xfrm>
            <a:off x="1827749" y="3107622"/>
            <a:ext cx="184731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68" name="Rectangle 30"/>
          <p:cNvSpPr>
            <a:spLocks noChangeArrowheads="1"/>
          </p:cNvSpPr>
          <p:nvPr/>
        </p:nvSpPr>
        <p:spPr bwMode="auto">
          <a:xfrm>
            <a:off x="1827749" y="3120104"/>
            <a:ext cx="184731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en-US" sz="24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aphicFrame>
        <p:nvGraphicFramePr>
          <p:cNvPr id="69" name="Object 31"/>
          <p:cNvGraphicFramePr>
            <a:graphicFrameLocks noChangeAspect="1"/>
          </p:cNvGraphicFramePr>
          <p:nvPr/>
        </p:nvGraphicFramePr>
        <p:xfrm>
          <a:off x="2531374" y="4701683"/>
          <a:ext cx="853250" cy="607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31" imgW="2000488" imgH="1542653" progId="ISISServer">
                  <p:embed/>
                </p:oleObj>
              </mc:Choice>
              <mc:Fallback>
                <p:oleObj name="ISIS/Draw Sketch" r:id="rId31" imgW="2000488" imgH="1542653" progId="ISISServer">
                  <p:embed/>
                  <p:pic>
                    <p:nvPicPr>
                      <p:cNvPr id="69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374" y="4701683"/>
                        <a:ext cx="853250" cy="6074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3460374" y="4691243"/>
            <a:ext cx="65" cy="369332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pPr eaLnBrk="0" hangingPunct="0">
              <a:defRPr/>
            </a:pPr>
            <a:endParaRPr lang="en-US" sz="2400" i="1" dirty="0">
              <a:solidFill>
                <a:prstClr val="white"/>
              </a:solidFill>
              <a:latin typeface="Calibri"/>
              <a:cs typeface="Arial"/>
            </a:endParaRPr>
          </a:p>
        </p:txBody>
      </p:sp>
      <p:pic>
        <p:nvPicPr>
          <p:cNvPr id="80" name="Picture 45" descr="PROP_f_pattern_SOUT"/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1"/>
          <a:stretch/>
        </p:blipFill>
        <p:spPr bwMode="auto">
          <a:xfrm>
            <a:off x="2493450" y="990601"/>
            <a:ext cx="7321110" cy="330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334635"/>
              </p:ext>
            </p:extLst>
          </p:nvPr>
        </p:nvGraphicFramePr>
        <p:xfrm>
          <a:off x="5202891" y="4436355"/>
          <a:ext cx="334645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3" imgW="5471089" imgH="2926174" progId="Excel.Sheet.8">
                  <p:embed/>
                </p:oleObj>
              </mc:Choice>
              <mc:Fallback>
                <p:oleObj name="Worksheet" r:id="rId33" imgW="5471089" imgH="2926174" progId="Excel.Sheet.8">
                  <p:embed/>
                  <p:pic>
                    <p:nvPicPr>
                      <p:cNvPr id="3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891" y="4436355"/>
                        <a:ext cx="3346450" cy="17907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1527712" y="6281702"/>
            <a:ext cx="453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Tropsha, A. Best Practices for QSAR Model Development, Validation, and Exploitation Mol. Inf., 2010, 29, 476</a:t>
            </a:r>
          </a:p>
        </p:txBody>
      </p:sp>
    </p:spTree>
    <p:extLst>
      <p:ext uri="{BB962C8B-B14F-4D97-AF65-F5344CB8AC3E}">
        <p14:creationId xmlns:p14="http://schemas.microsoft.com/office/powerpoint/2010/main" val="120300742"/>
      </p:ext>
    </p:extLst>
  </p:cSld>
  <p:clrMapOvr>
    <a:masterClrMapping/>
  </p:clrMapOvr>
  <p:transition advTm="229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57" grpId="0"/>
      <p:bldP spid="59" grpId="0"/>
      <p:bldP spid="61" grpId="0"/>
      <p:bldP spid="63" grpId="0"/>
      <p:bldP spid="65" grpId="0"/>
      <p:bldP spid="67" grpId="0"/>
      <p:bldP spid="68" grpId="0"/>
      <p:bldP spid="7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1803" y="1905000"/>
            <a:ext cx="6457950" cy="4267200"/>
          </a:xfrm>
        </p:spPr>
        <p:txBody>
          <a:bodyPr>
            <a:normAutofit fontScale="92500" lnSpcReduction="20000"/>
          </a:bodyPr>
          <a:lstStyle/>
          <a:p>
            <a:pPr algn="ctr">
              <a:buFontTx/>
              <a:buNone/>
            </a:pPr>
            <a:r>
              <a:rPr lang="en-US" altLang="en-US" sz="4500" dirty="0">
                <a:solidFill>
                  <a:srgbClr val="0000FF"/>
                </a:solidFill>
              </a:rPr>
              <a:t>          y = f(</a:t>
            </a:r>
            <a:r>
              <a:rPr lang="en-US" altLang="en-US" sz="4500" b="1" dirty="0">
                <a:solidFill>
                  <a:srgbClr val="0000FF"/>
                </a:solidFill>
              </a:rPr>
              <a:t>x</a:t>
            </a:r>
            <a:r>
              <a:rPr lang="en-US" altLang="en-US" sz="4500" dirty="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sz="1800" b="1" dirty="0"/>
          </a:p>
          <a:p>
            <a:endParaRPr lang="en-US" altLang="en-US" sz="1800" b="1" dirty="0"/>
          </a:p>
          <a:p>
            <a:r>
              <a:rPr lang="en-US" altLang="en-US" sz="2400" b="1" dirty="0"/>
              <a:t>Training: </a:t>
            </a:r>
            <a:r>
              <a:rPr lang="en-US" altLang="en-US" sz="2400" dirty="0"/>
              <a:t>given a </a:t>
            </a:r>
            <a:r>
              <a:rPr lang="en-US" altLang="en-US" sz="2400" i="1" dirty="0"/>
              <a:t>training set </a:t>
            </a:r>
            <a:r>
              <a:rPr lang="en-US" altLang="en-US" sz="2400" dirty="0"/>
              <a:t>of labeled examples</a:t>
            </a:r>
            <a:r>
              <a:rPr lang="en-US" altLang="en-US" sz="2400" i="1" dirty="0"/>
              <a:t> </a:t>
            </a:r>
            <a:r>
              <a:rPr lang="en-US" altLang="en-US" sz="2400" dirty="0">
                <a:solidFill>
                  <a:srgbClr val="0000FF"/>
                </a:solidFill>
              </a:rPr>
              <a:t>{(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400" dirty="0">
                <a:solidFill>
                  <a:srgbClr val="0000FF"/>
                </a:solidFill>
              </a:rPr>
              <a:t>,y</a:t>
            </a:r>
            <a:r>
              <a:rPr lang="en-US" altLang="en-US" sz="24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400" dirty="0">
                <a:solidFill>
                  <a:srgbClr val="0000FF"/>
                </a:solidFill>
              </a:rPr>
              <a:t>), …, (</a:t>
            </a:r>
            <a:r>
              <a:rPr lang="en-US" altLang="en-US" sz="2400" b="1" dirty="0" err="1">
                <a:solidFill>
                  <a:srgbClr val="0000FF"/>
                </a:solidFill>
              </a:rPr>
              <a:t>x</a:t>
            </a:r>
            <a:r>
              <a:rPr lang="en-US" altLang="en-US" sz="24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400" dirty="0" err="1">
                <a:solidFill>
                  <a:srgbClr val="0000FF"/>
                </a:solidFill>
              </a:rPr>
              <a:t>,y</a:t>
            </a:r>
            <a:r>
              <a:rPr lang="en-US" altLang="en-US" sz="24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400" dirty="0">
                <a:solidFill>
                  <a:srgbClr val="0000FF"/>
                </a:solidFill>
              </a:rPr>
              <a:t>)}</a:t>
            </a:r>
            <a:r>
              <a:rPr lang="en-US" altLang="en-US" sz="2400" dirty="0"/>
              <a:t>, estimate the prediction function </a:t>
            </a:r>
            <a:r>
              <a:rPr lang="en-US" altLang="en-US" sz="2400" dirty="0">
                <a:solidFill>
                  <a:srgbClr val="0000FF"/>
                </a:solidFill>
              </a:rPr>
              <a:t>f </a:t>
            </a:r>
            <a:r>
              <a:rPr lang="en-US" altLang="en-US" sz="2400" dirty="0"/>
              <a:t>by minimizing the prediction error on the training set</a:t>
            </a:r>
          </a:p>
          <a:p>
            <a:r>
              <a:rPr lang="en-US" altLang="en-US" sz="2400" b="1" dirty="0"/>
              <a:t>Testing:</a:t>
            </a:r>
            <a:r>
              <a:rPr lang="en-US" altLang="en-US" sz="2400" dirty="0"/>
              <a:t> apply </a:t>
            </a:r>
            <a:r>
              <a:rPr lang="en-US" altLang="en-US" sz="2400" dirty="0">
                <a:solidFill>
                  <a:srgbClr val="0000FF"/>
                </a:solidFill>
              </a:rPr>
              <a:t>f</a:t>
            </a:r>
            <a:r>
              <a:rPr lang="en-US" altLang="en-US" sz="2400" dirty="0"/>
              <a:t> to a never before seen </a:t>
            </a:r>
            <a:r>
              <a:rPr lang="en-US" altLang="en-US" sz="2400" i="1" dirty="0"/>
              <a:t>test example</a:t>
            </a:r>
            <a:r>
              <a:rPr lang="en-US" altLang="en-US" sz="2400" dirty="0"/>
              <a:t> 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/>
              <a:t> and output the predicted value </a:t>
            </a:r>
            <a:r>
              <a:rPr lang="en-US" altLang="en-US" sz="2400" dirty="0">
                <a:solidFill>
                  <a:srgbClr val="0000FF"/>
                </a:solidFill>
              </a:rPr>
              <a:t>y 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5931458" y="3145403"/>
            <a:ext cx="513159" cy="11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6787517" y="3145404"/>
            <a:ext cx="514350" cy="2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7501890" y="2888227"/>
            <a:ext cx="6858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5911217" y="3402577"/>
            <a:ext cx="66556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en-US" sz="135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6368416" y="3402578"/>
            <a:ext cx="14192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en-US" sz="1350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7625716" y="3402579"/>
            <a:ext cx="113347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en-US" sz="1350" dirty="0">
                <a:solidFill>
                  <a:srgbClr val="000000"/>
                </a:solidFill>
              </a:rPr>
              <a:t>Molecular features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472B13-EC3F-497D-AF7F-E4723FCA5E05}"/>
              </a:ext>
            </a:extLst>
          </p:cNvPr>
          <p:cNvGrpSpPr/>
          <p:nvPr/>
        </p:nvGrpSpPr>
        <p:grpSpPr>
          <a:xfrm>
            <a:off x="2059484" y="1676401"/>
            <a:ext cx="3250566" cy="1668966"/>
            <a:chOff x="578972" y="1797445"/>
            <a:chExt cx="8072508" cy="37397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6AA065-7B14-42A1-9CB1-010251184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35"/>
            <a:stretch/>
          </p:blipFill>
          <p:spPr>
            <a:xfrm>
              <a:off x="5800704" y="1797445"/>
              <a:ext cx="2850776" cy="304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99C2B8-7025-41F2-9099-56A60A92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972" y="2188230"/>
              <a:ext cx="4741913" cy="334897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E5603F-1BAC-478B-BA75-2EA088E23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471"/>
            <a:stretch/>
          </p:blipFill>
          <p:spPr>
            <a:xfrm>
              <a:off x="2537287" y="2052917"/>
              <a:ext cx="3263416" cy="3048265"/>
            </a:xfrm>
            <a:prstGeom prst="rect">
              <a:avLst/>
            </a:prstGeom>
          </p:spPr>
        </p:pic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88935"/>
            <a:ext cx="7886700" cy="994172"/>
          </a:xfrm>
        </p:spPr>
        <p:txBody>
          <a:bodyPr/>
          <a:lstStyle/>
          <a:p>
            <a:pPr algn="l"/>
            <a:r>
              <a:rPr lang="en-US" sz="4000" dirty="0"/>
              <a:t>Supervised Machine Learning Framework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248898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ru-RU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38919"/>
            <a:ext cx="822960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3600" b="1" kern="0" dirty="0">
                <a:solidFill>
                  <a:srgbClr val="1798A9"/>
                </a:solidFill>
                <a:latin typeface="Arial"/>
                <a:ea typeface="宋体" pitchFamily="2" charset="-122"/>
                <a:cs typeface="Arial"/>
              </a:rPr>
              <a:t>Data set curation workflows</a:t>
            </a:r>
            <a:endParaRPr lang="uk-UA" sz="3600" b="1" kern="0" dirty="0">
              <a:solidFill>
                <a:srgbClr val="1798A9"/>
              </a:solidFill>
              <a:latin typeface="Arial"/>
              <a:ea typeface="宋体" pitchFamily="2" charset="-122"/>
              <a:cs typeface="Arial"/>
            </a:endParaRPr>
          </a:p>
        </p:txBody>
      </p:sp>
      <p:graphicFrame>
        <p:nvGraphicFramePr>
          <p:cNvPr id="520195" name="Object 3"/>
          <p:cNvGraphicFramePr>
            <a:graphicFrameLocks noChangeAspect="1"/>
          </p:cNvGraphicFramePr>
          <p:nvPr/>
        </p:nvGraphicFramePr>
        <p:xfrm>
          <a:off x="7496980" y="1083877"/>
          <a:ext cx="3171020" cy="3979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7819048" imgH="9057143" progId="">
                  <p:embed/>
                </p:oleObj>
              </mc:Choice>
              <mc:Fallback>
                <p:oleObj name="Photo Editor Photo" r:id="rId3" imgW="7819048" imgH="9057143" progId="">
                  <p:embed/>
                  <p:pic>
                    <p:nvPicPr>
                      <p:cNvPr id="520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6980" y="1083877"/>
                        <a:ext cx="3171020" cy="3979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202" name="Rectangle 10"/>
          <p:cNvSpPr>
            <a:spLocks noChangeArrowheads="1"/>
          </p:cNvSpPr>
          <p:nvPr/>
        </p:nvSpPr>
        <p:spPr bwMode="auto">
          <a:xfrm>
            <a:off x="8305800" y="5321164"/>
            <a:ext cx="2170234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  <a:t>Fourches D. et al. </a:t>
            </a:r>
            <a:b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</a:br>
            <a:r>
              <a:rPr lang="fr-CH" sz="1400" b="1" i="1" dirty="0">
                <a:solidFill>
                  <a:srgbClr val="00B050"/>
                </a:solidFill>
                <a:latin typeface="Arial"/>
                <a:cs typeface="Arial"/>
              </a:rPr>
              <a:t>J</a:t>
            </a:r>
            <a: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  <a:t>. </a:t>
            </a:r>
            <a:r>
              <a:rPr lang="fr-CH" sz="1400" b="1" dirty="0" err="1">
                <a:solidFill>
                  <a:srgbClr val="00B050"/>
                </a:solidFill>
                <a:latin typeface="Arial"/>
                <a:cs typeface="Arial"/>
              </a:rPr>
              <a:t>Chem</a:t>
            </a:r>
            <a: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  <a:t>. Inf. Model.,  2010, 50, 1189</a:t>
            </a:r>
            <a:endParaRPr lang="ru-RU" sz="140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pic>
        <p:nvPicPr>
          <p:cNvPr id="10" name="Picture 9" descr="Fig1_NEW.png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1105557"/>
            <a:ext cx="6237106" cy="5090888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209800" y="6334780"/>
            <a:ext cx="26642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  <a:t>Fourches D. et al. </a:t>
            </a:r>
            <a:b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</a:br>
            <a:r>
              <a:rPr lang="fr-CH" sz="1400" b="1" i="1" dirty="0">
                <a:solidFill>
                  <a:srgbClr val="00B050"/>
                </a:solidFill>
                <a:latin typeface="Arial"/>
                <a:cs typeface="Arial"/>
              </a:rPr>
              <a:t>Nat. </a:t>
            </a:r>
            <a:r>
              <a:rPr lang="fr-CH" sz="1400" b="1" i="1" dirty="0" err="1">
                <a:solidFill>
                  <a:srgbClr val="00B050"/>
                </a:solidFill>
                <a:latin typeface="Arial"/>
                <a:cs typeface="Arial"/>
              </a:rPr>
              <a:t>Chem</a:t>
            </a:r>
            <a:r>
              <a:rPr lang="fr-CH" sz="1400" b="1" i="1" dirty="0">
                <a:solidFill>
                  <a:srgbClr val="00B050"/>
                </a:solidFill>
                <a:latin typeface="Arial"/>
                <a:cs typeface="Arial"/>
              </a:rPr>
              <a:t>. Bio. </a:t>
            </a:r>
            <a: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  <a:t>2015, 11, 535</a:t>
            </a:r>
            <a:endParaRPr lang="ru-RU" sz="140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591944" y="1587932"/>
            <a:ext cx="1656184" cy="288032"/>
          </a:xfrm>
          <a:prstGeom prst="ellipse">
            <a:avLst/>
          </a:prstGeom>
          <a:solidFill>
            <a:srgbClr val="00B050">
              <a:alpha val="26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Bent Arrow 12"/>
          <p:cNvSpPr/>
          <p:nvPr/>
        </p:nvSpPr>
        <p:spPr>
          <a:xfrm>
            <a:off x="6744072" y="1155884"/>
            <a:ext cx="792088" cy="432048"/>
          </a:xfrm>
          <a:prstGeom prst="bentArrow">
            <a:avLst>
              <a:gd name="adj1" fmla="val 12671"/>
              <a:gd name="adj2" fmla="val 25000"/>
              <a:gd name="adj3" fmla="val 25000"/>
              <a:gd name="adj4" fmla="val 43750"/>
            </a:avLst>
          </a:prstGeom>
          <a:solidFill>
            <a:srgbClr val="00B050">
              <a:alpha val="6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78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04087" y="617537"/>
            <a:ext cx="2858965" cy="6119812"/>
            <a:chOff x="399" y="255"/>
            <a:chExt cx="1801" cy="3855"/>
          </a:xfrm>
        </p:grpSpPr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399" y="255"/>
              <a:ext cx="1801" cy="3855"/>
            </a:xfrm>
            <a:prstGeom prst="flowChartDelay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66FF33"/>
                </a:gs>
              </a:gsLst>
              <a:lin ang="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85194" dir="1593903" algn="ctr" rotWithShape="0">
                <a:srgbClr val="EAEAE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fr-FR" sz="2000" b="1">
                <a:solidFill>
                  <a:srgbClr val="FFFF00"/>
                </a:solidFill>
                <a:latin typeface="Arial" pitchFamily="34" charset="0"/>
                <a:cs typeface="Arial"/>
              </a:endParaRPr>
            </a:p>
          </p:txBody>
        </p:sp>
        <p:sp>
          <p:nvSpPr>
            <p:cNvPr id="603186" name="Text Box 8"/>
            <p:cNvSpPr txBox="1">
              <a:spLocks noChangeArrowheads="1"/>
            </p:cNvSpPr>
            <p:nvPr/>
          </p:nvSpPr>
          <p:spPr bwMode="auto">
            <a:xfrm>
              <a:off x="1733" y="1280"/>
              <a:ext cx="456" cy="219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D   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E  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S 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C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 R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  I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  P 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  T   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 O  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 R    </a:t>
              </a:r>
            </a:p>
            <a:p>
              <a:pPr algn="ctr">
                <a:defRPr/>
              </a:pPr>
              <a:r>
                <a:rPr lang="en-US" sz="2000" b="1">
                  <a:solidFill>
                    <a:srgbClr val="000000"/>
                  </a:solidFill>
                  <a:latin typeface="Arial"/>
                  <a:cs typeface="Arial"/>
                </a:rPr>
                <a:t>S     </a:t>
              </a:r>
            </a:p>
          </p:txBody>
        </p:sp>
      </p:grp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1538998" y="617537"/>
            <a:ext cx="2422135" cy="6119812"/>
          </a:xfrm>
          <a:prstGeom prst="flowChartDelay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dist="85194" dir="1593903" algn="ctr" rotWithShape="0">
              <a:srgbClr val="EAEAEA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 pitchFamily="34" charset="0"/>
              <a:cs typeface="Arial"/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9018174" y="609601"/>
            <a:ext cx="1622361" cy="6119813"/>
          </a:xfrm>
          <a:prstGeom prst="flowChartDelay">
            <a:avLst/>
          </a:prstGeom>
          <a:gradFill rotWithShape="1">
            <a:gsLst>
              <a:gs pos="0">
                <a:srgbClr val="660066"/>
              </a:gs>
              <a:gs pos="100000">
                <a:srgbClr val="CC3300"/>
              </a:gs>
            </a:gsLst>
            <a:lin ang="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rgbClr val="EAEAEA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 pitchFamily="34" charset="0"/>
              <a:cs typeface="Arial"/>
            </a:endParaRPr>
          </a:p>
        </p:txBody>
      </p:sp>
      <p:graphicFrame>
        <p:nvGraphicFramePr>
          <p:cNvPr id="603138" name="Object 13"/>
          <p:cNvGraphicFramePr>
            <a:graphicFrameLocks noChangeAspect="1"/>
          </p:cNvGraphicFramePr>
          <p:nvPr/>
        </p:nvGraphicFramePr>
        <p:xfrm>
          <a:off x="1669271" y="650876"/>
          <a:ext cx="88509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3" imgW="1817370" imgH="1992630" progId="ISISServer">
                  <p:embed/>
                </p:oleObj>
              </mc:Choice>
              <mc:Fallback>
                <p:oleObj name="ISIS/Draw Sketch" r:id="rId3" imgW="1817370" imgH="1992630" progId="ISISServer">
                  <p:embed/>
                  <p:pic>
                    <p:nvPicPr>
                      <p:cNvPr id="60313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271" y="650876"/>
                        <a:ext cx="885092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51" name="Rectangle 14"/>
          <p:cNvSpPr>
            <a:spLocks noChangeArrowheads="1"/>
          </p:cNvSpPr>
          <p:nvPr/>
        </p:nvSpPr>
        <p:spPr bwMode="auto">
          <a:xfrm>
            <a:off x="1615052" y="3084482"/>
            <a:ext cx="184731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/>
              <a:cs typeface="Arial"/>
            </a:endParaRPr>
          </a:p>
        </p:txBody>
      </p:sp>
      <p:graphicFrame>
        <p:nvGraphicFramePr>
          <p:cNvPr id="603139" name="Object 15"/>
          <p:cNvGraphicFramePr>
            <a:graphicFrameLocks noChangeAspect="1"/>
          </p:cNvGraphicFramePr>
          <p:nvPr/>
        </p:nvGraphicFramePr>
        <p:xfrm>
          <a:off x="2484025" y="1744664"/>
          <a:ext cx="118989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5" imgW="1978660" imgH="1195070" progId="ISISServer">
                  <p:embed/>
                </p:oleObj>
              </mc:Choice>
              <mc:Fallback>
                <p:oleObj name="ISIS/Draw Sketch" r:id="rId5" imgW="1978660" imgH="1195070" progId="ISISServer">
                  <p:embed/>
                  <p:pic>
                    <p:nvPicPr>
                      <p:cNvPr id="60313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025" y="1744664"/>
                        <a:ext cx="1189892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52" name="Rectangle 16"/>
          <p:cNvSpPr>
            <a:spLocks noChangeArrowheads="1"/>
          </p:cNvSpPr>
          <p:nvPr/>
        </p:nvSpPr>
        <p:spPr bwMode="auto">
          <a:xfrm>
            <a:off x="1615052" y="3160682"/>
            <a:ext cx="184731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/>
              <a:cs typeface="Arial"/>
            </a:endParaRPr>
          </a:p>
        </p:txBody>
      </p:sp>
      <p:graphicFrame>
        <p:nvGraphicFramePr>
          <p:cNvPr id="603140" name="Object 17"/>
          <p:cNvGraphicFramePr>
            <a:graphicFrameLocks noChangeAspect="1"/>
          </p:cNvGraphicFramePr>
          <p:nvPr/>
        </p:nvGraphicFramePr>
        <p:xfrm>
          <a:off x="1729352" y="2387601"/>
          <a:ext cx="107705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7" imgW="1984172" imgH="1035386" progId="ISISServer">
                  <p:embed/>
                </p:oleObj>
              </mc:Choice>
              <mc:Fallback>
                <p:oleObj name="ISIS/Draw Sketch" r:id="rId7" imgW="1984172" imgH="1035386" progId="ISISServer">
                  <p:embed/>
                  <p:pic>
                    <p:nvPicPr>
                      <p:cNvPr id="60314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9352" y="2387601"/>
                        <a:ext cx="1077058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53" name="Rectangle 18"/>
          <p:cNvSpPr>
            <a:spLocks noChangeArrowheads="1"/>
          </p:cNvSpPr>
          <p:nvPr/>
        </p:nvSpPr>
        <p:spPr bwMode="auto">
          <a:xfrm>
            <a:off x="1615052" y="3084482"/>
            <a:ext cx="184731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/>
              <a:cs typeface="Arial"/>
            </a:endParaRPr>
          </a:p>
        </p:txBody>
      </p:sp>
      <p:graphicFrame>
        <p:nvGraphicFramePr>
          <p:cNvPr id="603141" name="Object 19"/>
          <p:cNvGraphicFramePr>
            <a:graphicFrameLocks noChangeAspect="1"/>
          </p:cNvGraphicFramePr>
          <p:nvPr/>
        </p:nvGraphicFramePr>
        <p:xfrm>
          <a:off x="2879680" y="2679701"/>
          <a:ext cx="96275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9" imgW="1981412" imgH="1476521" progId="ISISServer">
                  <p:embed/>
                </p:oleObj>
              </mc:Choice>
              <mc:Fallback>
                <p:oleObj name="ISIS/Draw Sketch" r:id="rId9" imgW="1981412" imgH="1476521" progId="ISISServer">
                  <p:embed/>
                  <p:pic>
                    <p:nvPicPr>
                      <p:cNvPr id="60314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680" y="2679701"/>
                        <a:ext cx="962757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54" name="Rectangle 20"/>
          <p:cNvSpPr>
            <a:spLocks noChangeArrowheads="1"/>
          </p:cNvSpPr>
          <p:nvPr/>
        </p:nvSpPr>
        <p:spPr bwMode="auto">
          <a:xfrm>
            <a:off x="1615052" y="3117819"/>
            <a:ext cx="184731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/>
              <a:cs typeface="Arial"/>
            </a:endParaRPr>
          </a:p>
        </p:txBody>
      </p:sp>
      <p:graphicFrame>
        <p:nvGraphicFramePr>
          <p:cNvPr id="603142" name="Object 21"/>
          <p:cNvGraphicFramePr>
            <a:graphicFrameLocks noChangeAspect="1"/>
          </p:cNvGraphicFramePr>
          <p:nvPr/>
        </p:nvGraphicFramePr>
        <p:xfrm>
          <a:off x="1801155" y="3111499"/>
          <a:ext cx="96129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1" imgW="1978660" imgH="1347470" progId="ISISServer">
                  <p:embed/>
                </p:oleObj>
              </mc:Choice>
              <mc:Fallback>
                <p:oleObj name="ISIS/Draw Sketch" r:id="rId11" imgW="1978660" imgH="1347470" progId="ISISServer">
                  <p:embed/>
                  <p:pic>
                    <p:nvPicPr>
                      <p:cNvPr id="60314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155" y="3111499"/>
                        <a:ext cx="961292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55" name="Rectangle 22"/>
          <p:cNvSpPr>
            <a:spLocks noChangeArrowheads="1"/>
          </p:cNvSpPr>
          <p:nvPr/>
        </p:nvSpPr>
        <p:spPr bwMode="auto">
          <a:xfrm>
            <a:off x="1615052" y="3084482"/>
            <a:ext cx="184731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/>
              <a:cs typeface="Arial"/>
            </a:endParaRPr>
          </a:p>
        </p:txBody>
      </p:sp>
      <p:graphicFrame>
        <p:nvGraphicFramePr>
          <p:cNvPr id="603143" name="Object 23"/>
          <p:cNvGraphicFramePr>
            <a:graphicFrameLocks noChangeAspect="1"/>
          </p:cNvGraphicFramePr>
          <p:nvPr/>
        </p:nvGraphicFramePr>
        <p:xfrm>
          <a:off x="2668664" y="3478213"/>
          <a:ext cx="107705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3" imgW="1975916" imgH="1327846" progId="ISISServer">
                  <p:embed/>
                </p:oleObj>
              </mc:Choice>
              <mc:Fallback>
                <p:oleObj name="ISIS/Draw Sketch" r:id="rId13" imgW="1975916" imgH="1327846" progId="ISISServer">
                  <p:embed/>
                  <p:pic>
                    <p:nvPicPr>
                      <p:cNvPr id="60314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664" y="3478213"/>
                        <a:ext cx="1077057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56" name="Rectangle 24"/>
          <p:cNvSpPr>
            <a:spLocks noChangeArrowheads="1"/>
          </p:cNvSpPr>
          <p:nvPr/>
        </p:nvSpPr>
        <p:spPr bwMode="auto">
          <a:xfrm>
            <a:off x="1615052" y="3108294"/>
            <a:ext cx="184731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/>
              <a:cs typeface="Arial"/>
            </a:endParaRPr>
          </a:p>
        </p:txBody>
      </p:sp>
      <p:graphicFrame>
        <p:nvGraphicFramePr>
          <p:cNvPr id="603144" name="Object 25"/>
          <p:cNvGraphicFramePr>
            <a:graphicFrameLocks noChangeAspect="1"/>
          </p:cNvGraphicFramePr>
          <p:nvPr/>
        </p:nvGraphicFramePr>
        <p:xfrm>
          <a:off x="1872960" y="3976687"/>
          <a:ext cx="59934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5" imgW="1769193" imgH="1975916" progId="ISISServer">
                  <p:embed/>
                </p:oleObj>
              </mc:Choice>
              <mc:Fallback>
                <p:oleObj name="ISIS/Draw Sketch" r:id="rId15" imgW="1769193" imgH="1975916" progId="ISISServer">
                  <p:embed/>
                  <p:pic>
                    <p:nvPicPr>
                      <p:cNvPr id="60314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2960" y="3976687"/>
                        <a:ext cx="599343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57" name="Rectangle 26"/>
          <p:cNvSpPr>
            <a:spLocks noChangeArrowheads="1"/>
          </p:cNvSpPr>
          <p:nvPr/>
        </p:nvSpPr>
        <p:spPr bwMode="auto">
          <a:xfrm>
            <a:off x="1615052" y="3103532"/>
            <a:ext cx="184731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/>
              <a:cs typeface="Arial"/>
            </a:endParaRPr>
          </a:p>
        </p:txBody>
      </p:sp>
      <p:graphicFrame>
        <p:nvGraphicFramePr>
          <p:cNvPr id="603145" name="Object 27"/>
          <p:cNvGraphicFramePr>
            <a:graphicFrameLocks noChangeAspect="1"/>
          </p:cNvGraphicFramePr>
          <p:nvPr/>
        </p:nvGraphicFramePr>
        <p:xfrm>
          <a:off x="2592463" y="4337051"/>
          <a:ext cx="8382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7" imgW="1984172" imgH="1626308" progId="ISISServer">
                  <p:embed/>
                </p:oleObj>
              </mc:Choice>
              <mc:Fallback>
                <p:oleObj name="ISIS/Draw Sketch" r:id="rId17" imgW="1984172" imgH="1626308" progId="ISISServer">
                  <p:embed/>
                  <p:pic>
                    <p:nvPicPr>
                      <p:cNvPr id="60314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463" y="4337051"/>
                        <a:ext cx="838200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58" name="Rectangle 28"/>
          <p:cNvSpPr>
            <a:spLocks noChangeArrowheads="1"/>
          </p:cNvSpPr>
          <p:nvPr/>
        </p:nvSpPr>
        <p:spPr bwMode="auto">
          <a:xfrm>
            <a:off x="1615052" y="3079719"/>
            <a:ext cx="184731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603159" name="Rectangle 30"/>
          <p:cNvSpPr>
            <a:spLocks noChangeArrowheads="1"/>
          </p:cNvSpPr>
          <p:nvPr/>
        </p:nvSpPr>
        <p:spPr bwMode="auto">
          <a:xfrm>
            <a:off x="1615052" y="3094007"/>
            <a:ext cx="184731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fr-FR" sz="2000" b="1">
              <a:solidFill>
                <a:srgbClr val="FFFF00"/>
              </a:solidFill>
              <a:latin typeface="Arial"/>
              <a:cs typeface="Arial"/>
            </a:endParaRPr>
          </a:p>
        </p:txBody>
      </p:sp>
      <p:graphicFrame>
        <p:nvGraphicFramePr>
          <p:cNvPr id="603146" name="Object 31"/>
          <p:cNvGraphicFramePr>
            <a:graphicFrameLocks noChangeAspect="1"/>
          </p:cNvGraphicFramePr>
          <p:nvPr/>
        </p:nvGraphicFramePr>
        <p:xfrm>
          <a:off x="1871494" y="4840289"/>
          <a:ext cx="9144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19" imgW="2000488" imgH="1542653" progId="ISISServer">
                  <p:embed/>
                </p:oleObj>
              </mc:Choice>
              <mc:Fallback>
                <p:oleObj name="ISIS/Draw Sketch" r:id="rId19" imgW="2000488" imgH="1542653" progId="ISISServer">
                  <p:embed/>
                  <p:pic>
                    <p:nvPicPr>
                      <p:cNvPr id="603146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494" y="4840289"/>
                        <a:ext cx="914400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3160" name="Text Box 32"/>
          <p:cNvSpPr txBox="1">
            <a:spLocks noChangeArrowheads="1"/>
          </p:cNvSpPr>
          <p:nvPr/>
        </p:nvSpPr>
        <p:spPr bwMode="auto">
          <a:xfrm>
            <a:off x="9215144" y="1265238"/>
            <a:ext cx="1672254" cy="505593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  0.613   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0.380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-0.222 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F5EE00"/>
                </a:solidFill>
                <a:highlight>
                  <a:srgbClr val="808080"/>
                </a:highlight>
                <a:latin typeface="Arial"/>
                <a:cs typeface="Arial"/>
              </a:rPr>
              <a:t>7.08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 1.146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      0.491     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 0.301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  0.141 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 0.956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  0.256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     0.799    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 1.195 </a:t>
            </a:r>
          </a:p>
          <a:p>
            <a:pPr algn="ctr">
              <a:lnSpc>
                <a:spcPts val="3000"/>
              </a:lnSpc>
              <a:defRPr/>
            </a:pPr>
            <a:r>
              <a:rPr lang="en-US" sz="2000" b="1" dirty="0">
                <a:solidFill>
                  <a:srgbClr val="F5EE00"/>
                </a:solidFill>
                <a:latin typeface="Arial"/>
                <a:cs typeface="Arial"/>
              </a:rPr>
              <a:t> 1.005</a:t>
            </a:r>
          </a:p>
        </p:txBody>
      </p:sp>
      <p:pic>
        <p:nvPicPr>
          <p:cNvPr id="603162" name="Picture 1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056132" y="1000126"/>
            <a:ext cx="732692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03147" name="Object 11"/>
          <p:cNvGraphicFramePr>
            <a:graphicFrameLocks noChangeAspect="1"/>
          </p:cNvGraphicFramePr>
          <p:nvPr/>
        </p:nvGraphicFramePr>
        <p:xfrm>
          <a:off x="1591605" y="1746251"/>
          <a:ext cx="8382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SIS/Draw Sketch" r:id="rId22" imgW="1984172" imgH="1626308" progId="ISISServer">
                  <p:embed/>
                </p:oleObj>
              </mc:Choice>
              <mc:Fallback>
                <p:oleObj name="ISIS/Draw Sketch" r:id="rId22" imgW="1984172" imgH="1626308" progId="ISISServer">
                  <p:embed/>
                  <p:pic>
                    <p:nvPicPr>
                      <p:cNvPr id="6031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605" y="1746251"/>
                        <a:ext cx="838200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3163" name="Picture 16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669272" y="5634039"/>
            <a:ext cx="119868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2519928" y="6043612"/>
            <a:ext cx="4640055" cy="400110"/>
            <a:chOff x="905523" y="5903648"/>
            <a:chExt cx="4639264" cy="400170"/>
          </a:xfrm>
          <a:noFill/>
        </p:grpSpPr>
        <p:cxnSp>
          <p:nvCxnSpPr>
            <p:cNvPr id="51" name="Straight Arrow Connector 50"/>
            <p:cNvCxnSpPr/>
            <p:nvPr/>
          </p:nvCxnSpPr>
          <p:spPr>
            <a:xfrm rot="10800000">
              <a:off x="905523" y="5957631"/>
              <a:ext cx="2245931" cy="141308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 bwMode="auto">
            <a:xfrm>
              <a:off x="3098509" y="5903648"/>
              <a:ext cx="2446278" cy="400170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solidFill>
                    <a:srgbClr val="0000FF"/>
                  </a:solidFill>
                  <a:latin typeface="Arial"/>
                  <a:cs typeface="Arial"/>
                </a:rPr>
                <a:t>Presence of </a:t>
              </a:r>
              <a:r>
                <a:rPr lang="en-US" sz="2000" b="1" dirty="0">
                  <a:solidFill>
                    <a:srgbClr val="0000FF"/>
                  </a:solidFill>
                  <a:latin typeface="Arial"/>
                  <a:cs typeface="Arial"/>
                </a:rPr>
                <a:t>SALTS</a:t>
              </a:r>
            </a:p>
          </p:txBody>
        </p:sp>
      </p:grp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3364476" y="5308599"/>
            <a:ext cx="4495876" cy="400110"/>
            <a:chOff x="1748901" y="5168281"/>
            <a:chExt cx="4496110" cy="400170"/>
          </a:xfrm>
          <a:noFill/>
        </p:grpSpPr>
        <p:sp>
          <p:nvSpPr>
            <p:cNvPr id="53" name="TextBox 52"/>
            <p:cNvSpPr txBox="1"/>
            <p:nvPr/>
          </p:nvSpPr>
          <p:spPr bwMode="auto">
            <a:xfrm>
              <a:off x="3295012" y="5168281"/>
              <a:ext cx="2949999" cy="400170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solidFill>
                    <a:srgbClr val="0000FF"/>
                  </a:solidFill>
                  <a:latin typeface="Arial"/>
                  <a:cs typeface="Arial"/>
                </a:rPr>
                <a:t>Presence of </a:t>
              </a:r>
              <a:r>
                <a:rPr lang="en-US" sz="2000" b="1" dirty="0">
                  <a:solidFill>
                    <a:srgbClr val="0000FF"/>
                  </a:solidFill>
                  <a:latin typeface="Arial"/>
                  <a:cs typeface="Arial"/>
                </a:rPr>
                <a:t>MIXTURES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rot="10800000">
              <a:off x="1748901" y="5220677"/>
              <a:ext cx="1573295" cy="115904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3166" name="Picture 17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780032" y="5073651"/>
            <a:ext cx="45133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Freeform 56"/>
          <p:cNvSpPr/>
          <p:nvPr/>
        </p:nvSpPr>
        <p:spPr>
          <a:xfrm>
            <a:off x="1792364" y="4756149"/>
            <a:ext cx="1436077" cy="1055688"/>
          </a:xfrm>
          <a:custGeom>
            <a:avLst/>
            <a:gdLst>
              <a:gd name="connsiteX0" fmla="*/ 1029810 w 1435998"/>
              <a:gd name="connsiteY0" fmla="*/ 230820 h 1056443"/>
              <a:gd name="connsiteX1" fmla="*/ 932156 w 1435998"/>
              <a:gd name="connsiteY1" fmla="*/ 195309 h 1056443"/>
              <a:gd name="connsiteX2" fmla="*/ 870012 w 1435998"/>
              <a:gd name="connsiteY2" fmla="*/ 124288 h 1056443"/>
              <a:gd name="connsiteX3" fmla="*/ 843379 w 1435998"/>
              <a:gd name="connsiteY3" fmla="*/ 106532 h 1056443"/>
              <a:gd name="connsiteX4" fmla="*/ 754602 w 1435998"/>
              <a:gd name="connsiteY4" fmla="*/ 71022 h 1056443"/>
              <a:gd name="connsiteX5" fmla="*/ 719092 w 1435998"/>
              <a:gd name="connsiteY5" fmla="*/ 53266 h 1056443"/>
              <a:gd name="connsiteX6" fmla="*/ 612560 w 1435998"/>
              <a:gd name="connsiteY6" fmla="*/ 17756 h 1056443"/>
              <a:gd name="connsiteX7" fmla="*/ 488272 w 1435998"/>
              <a:gd name="connsiteY7" fmla="*/ 0 h 1056443"/>
              <a:gd name="connsiteX8" fmla="*/ 301841 w 1435998"/>
              <a:gd name="connsiteY8" fmla="*/ 17756 h 1056443"/>
              <a:gd name="connsiteX9" fmla="*/ 213064 w 1435998"/>
              <a:gd name="connsiteY9" fmla="*/ 53266 h 1056443"/>
              <a:gd name="connsiteX10" fmla="*/ 159798 w 1435998"/>
              <a:gd name="connsiteY10" fmla="*/ 106532 h 1056443"/>
              <a:gd name="connsiteX11" fmla="*/ 124288 w 1435998"/>
              <a:gd name="connsiteY11" fmla="*/ 186431 h 1056443"/>
              <a:gd name="connsiteX12" fmla="*/ 88777 w 1435998"/>
              <a:gd name="connsiteY12" fmla="*/ 213064 h 1056443"/>
              <a:gd name="connsiteX13" fmla="*/ 53266 w 1435998"/>
              <a:gd name="connsiteY13" fmla="*/ 266330 h 1056443"/>
              <a:gd name="connsiteX14" fmla="*/ 0 w 1435998"/>
              <a:gd name="connsiteY14" fmla="*/ 523783 h 1056443"/>
              <a:gd name="connsiteX15" fmla="*/ 8878 w 1435998"/>
              <a:gd name="connsiteY15" fmla="*/ 772358 h 1056443"/>
              <a:gd name="connsiteX16" fmla="*/ 26633 w 1435998"/>
              <a:gd name="connsiteY16" fmla="*/ 798991 h 1056443"/>
              <a:gd name="connsiteX17" fmla="*/ 62144 w 1435998"/>
              <a:gd name="connsiteY17" fmla="*/ 843379 h 1056443"/>
              <a:gd name="connsiteX18" fmla="*/ 115410 w 1435998"/>
              <a:gd name="connsiteY18" fmla="*/ 861134 h 1056443"/>
              <a:gd name="connsiteX19" fmla="*/ 337352 w 1435998"/>
              <a:gd name="connsiteY19" fmla="*/ 843379 h 1056443"/>
              <a:gd name="connsiteX20" fmla="*/ 363985 w 1435998"/>
              <a:gd name="connsiteY20" fmla="*/ 825624 h 1056443"/>
              <a:gd name="connsiteX21" fmla="*/ 381740 w 1435998"/>
              <a:gd name="connsiteY21" fmla="*/ 807868 h 1056443"/>
              <a:gd name="connsiteX22" fmla="*/ 417251 w 1435998"/>
              <a:gd name="connsiteY22" fmla="*/ 754602 h 1056443"/>
              <a:gd name="connsiteX23" fmla="*/ 470517 w 1435998"/>
              <a:gd name="connsiteY23" fmla="*/ 719092 h 1056443"/>
              <a:gd name="connsiteX24" fmla="*/ 701336 w 1435998"/>
              <a:gd name="connsiteY24" fmla="*/ 736847 h 1056443"/>
              <a:gd name="connsiteX25" fmla="*/ 727969 w 1435998"/>
              <a:gd name="connsiteY25" fmla="*/ 745725 h 1056443"/>
              <a:gd name="connsiteX26" fmla="*/ 763480 w 1435998"/>
              <a:gd name="connsiteY26" fmla="*/ 754602 h 1056443"/>
              <a:gd name="connsiteX27" fmla="*/ 807868 w 1435998"/>
              <a:gd name="connsiteY27" fmla="*/ 781235 h 1056443"/>
              <a:gd name="connsiteX28" fmla="*/ 852257 w 1435998"/>
              <a:gd name="connsiteY28" fmla="*/ 807868 h 1056443"/>
              <a:gd name="connsiteX29" fmla="*/ 878890 w 1435998"/>
              <a:gd name="connsiteY29" fmla="*/ 825624 h 1056443"/>
              <a:gd name="connsiteX30" fmla="*/ 941033 w 1435998"/>
              <a:gd name="connsiteY30" fmla="*/ 878890 h 1056443"/>
              <a:gd name="connsiteX31" fmla="*/ 994299 w 1435998"/>
              <a:gd name="connsiteY31" fmla="*/ 896645 h 1056443"/>
              <a:gd name="connsiteX32" fmla="*/ 1038688 w 1435998"/>
              <a:gd name="connsiteY32" fmla="*/ 923278 h 1056443"/>
              <a:gd name="connsiteX33" fmla="*/ 1065321 w 1435998"/>
              <a:gd name="connsiteY33" fmla="*/ 949911 h 1056443"/>
              <a:gd name="connsiteX34" fmla="*/ 1109709 w 1435998"/>
              <a:gd name="connsiteY34" fmla="*/ 985422 h 1056443"/>
              <a:gd name="connsiteX35" fmla="*/ 1127464 w 1435998"/>
              <a:gd name="connsiteY35" fmla="*/ 1012055 h 1056443"/>
              <a:gd name="connsiteX36" fmla="*/ 1180730 w 1435998"/>
              <a:gd name="connsiteY36" fmla="*/ 1038688 h 1056443"/>
              <a:gd name="connsiteX37" fmla="*/ 1207364 w 1435998"/>
              <a:gd name="connsiteY37" fmla="*/ 1056443 h 1056443"/>
              <a:gd name="connsiteX38" fmla="*/ 1287263 w 1435998"/>
              <a:gd name="connsiteY38" fmla="*/ 1038688 h 1056443"/>
              <a:gd name="connsiteX39" fmla="*/ 1305018 w 1435998"/>
              <a:gd name="connsiteY39" fmla="*/ 1020932 h 1056443"/>
              <a:gd name="connsiteX40" fmla="*/ 1331651 w 1435998"/>
              <a:gd name="connsiteY40" fmla="*/ 985422 h 1056443"/>
              <a:gd name="connsiteX41" fmla="*/ 1340529 w 1435998"/>
              <a:gd name="connsiteY41" fmla="*/ 958789 h 1056443"/>
              <a:gd name="connsiteX42" fmla="*/ 1358284 w 1435998"/>
              <a:gd name="connsiteY42" fmla="*/ 923278 h 1056443"/>
              <a:gd name="connsiteX43" fmla="*/ 1367162 w 1435998"/>
              <a:gd name="connsiteY43" fmla="*/ 887767 h 1056443"/>
              <a:gd name="connsiteX44" fmla="*/ 1384917 w 1435998"/>
              <a:gd name="connsiteY44" fmla="*/ 834501 h 1056443"/>
              <a:gd name="connsiteX45" fmla="*/ 1393795 w 1435998"/>
              <a:gd name="connsiteY45" fmla="*/ 807868 h 1056443"/>
              <a:gd name="connsiteX46" fmla="*/ 1402672 w 1435998"/>
              <a:gd name="connsiteY46" fmla="*/ 754602 h 1056443"/>
              <a:gd name="connsiteX47" fmla="*/ 1411550 w 1435998"/>
              <a:gd name="connsiteY47" fmla="*/ 710214 h 1056443"/>
              <a:gd name="connsiteX48" fmla="*/ 1429305 w 1435998"/>
              <a:gd name="connsiteY48" fmla="*/ 559294 h 1056443"/>
              <a:gd name="connsiteX49" fmla="*/ 1393795 w 1435998"/>
              <a:gd name="connsiteY49" fmla="*/ 479395 h 1056443"/>
              <a:gd name="connsiteX50" fmla="*/ 1349406 w 1435998"/>
              <a:gd name="connsiteY50" fmla="*/ 399495 h 1056443"/>
              <a:gd name="connsiteX51" fmla="*/ 1278385 w 1435998"/>
              <a:gd name="connsiteY51" fmla="*/ 363985 h 1056443"/>
              <a:gd name="connsiteX52" fmla="*/ 1171853 w 1435998"/>
              <a:gd name="connsiteY52" fmla="*/ 328474 h 1056443"/>
              <a:gd name="connsiteX53" fmla="*/ 1136342 w 1435998"/>
              <a:gd name="connsiteY53" fmla="*/ 292963 h 1056443"/>
              <a:gd name="connsiteX54" fmla="*/ 1083076 w 1435998"/>
              <a:gd name="connsiteY54" fmla="*/ 257453 h 1056443"/>
              <a:gd name="connsiteX55" fmla="*/ 1056443 w 1435998"/>
              <a:gd name="connsiteY55" fmla="*/ 239697 h 1056443"/>
              <a:gd name="connsiteX56" fmla="*/ 1029810 w 1435998"/>
              <a:gd name="connsiteY56" fmla="*/ 230820 h 105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35998" h="1056443">
                <a:moveTo>
                  <a:pt x="1029810" y="230820"/>
                </a:moveTo>
                <a:cubicBezTo>
                  <a:pt x="997259" y="218983"/>
                  <a:pt x="962718" y="211609"/>
                  <a:pt x="932156" y="195309"/>
                </a:cubicBezTo>
                <a:cubicBezTo>
                  <a:pt x="902518" y="179502"/>
                  <a:pt x="892251" y="146527"/>
                  <a:pt x="870012" y="124288"/>
                </a:cubicBezTo>
                <a:cubicBezTo>
                  <a:pt x="862467" y="116743"/>
                  <a:pt x="852643" y="111826"/>
                  <a:pt x="843379" y="106532"/>
                </a:cubicBezTo>
                <a:cubicBezTo>
                  <a:pt x="794801" y="78773"/>
                  <a:pt x="815229" y="95273"/>
                  <a:pt x="754602" y="71022"/>
                </a:cubicBezTo>
                <a:cubicBezTo>
                  <a:pt x="742315" y="66107"/>
                  <a:pt x="731185" y="58641"/>
                  <a:pt x="719092" y="53266"/>
                </a:cubicBezTo>
                <a:cubicBezTo>
                  <a:pt x="687461" y="39208"/>
                  <a:pt x="645738" y="24076"/>
                  <a:pt x="612560" y="17756"/>
                </a:cubicBezTo>
                <a:cubicBezTo>
                  <a:pt x="571449" y="9925"/>
                  <a:pt x="529701" y="5919"/>
                  <a:pt x="488272" y="0"/>
                </a:cubicBezTo>
                <a:cubicBezTo>
                  <a:pt x="456193" y="2291"/>
                  <a:pt x="348133" y="7073"/>
                  <a:pt x="301841" y="17756"/>
                </a:cubicBezTo>
                <a:cubicBezTo>
                  <a:pt x="261095" y="27159"/>
                  <a:pt x="247584" y="36006"/>
                  <a:pt x="213064" y="53266"/>
                </a:cubicBezTo>
                <a:cubicBezTo>
                  <a:pt x="195309" y="71021"/>
                  <a:pt x="167738" y="82711"/>
                  <a:pt x="159798" y="106532"/>
                </a:cubicBezTo>
                <a:cubicBezTo>
                  <a:pt x="151008" y="132902"/>
                  <a:pt x="145390" y="165329"/>
                  <a:pt x="124288" y="186431"/>
                </a:cubicBezTo>
                <a:cubicBezTo>
                  <a:pt x="113826" y="196893"/>
                  <a:pt x="100614" y="204186"/>
                  <a:pt x="88777" y="213064"/>
                </a:cubicBezTo>
                <a:cubicBezTo>
                  <a:pt x="76940" y="230819"/>
                  <a:pt x="56637" y="245259"/>
                  <a:pt x="53266" y="266330"/>
                </a:cubicBezTo>
                <a:cubicBezTo>
                  <a:pt x="15665" y="501340"/>
                  <a:pt x="51263" y="421260"/>
                  <a:pt x="0" y="523783"/>
                </a:cubicBezTo>
                <a:cubicBezTo>
                  <a:pt x="2959" y="606641"/>
                  <a:pt x="892" y="689832"/>
                  <a:pt x="8878" y="772358"/>
                </a:cubicBezTo>
                <a:cubicBezTo>
                  <a:pt x="9906" y="782978"/>
                  <a:pt x="21861" y="789448"/>
                  <a:pt x="26633" y="798991"/>
                </a:cubicBezTo>
                <a:cubicBezTo>
                  <a:pt x="42448" y="830621"/>
                  <a:pt x="23662" y="826276"/>
                  <a:pt x="62144" y="843379"/>
                </a:cubicBezTo>
                <a:cubicBezTo>
                  <a:pt x="79247" y="850980"/>
                  <a:pt x="115410" y="861134"/>
                  <a:pt x="115410" y="861134"/>
                </a:cubicBezTo>
                <a:cubicBezTo>
                  <a:pt x="189391" y="855216"/>
                  <a:pt x="263881" y="853875"/>
                  <a:pt x="337352" y="843379"/>
                </a:cubicBezTo>
                <a:cubicBezTo>
                  <a:pt x="347914" y="841870"/>
                  <a:pt x="355654" y="832289"/>
                  <a:pt x="363985" y="825624"/>
                </a:cubicBezTo>
                <a:cubicBezTo>
                  <a:pt x="370521" y="820395"/>
                  <a:pt x="377097" y="814832"/>
                  <a:pt x="381740" y="807868"/>
                </a:cubicBezTo>
                <a:cubicBezTo>
                  <a:pt x="403277" y="775563"/>
                  <a:pt x="390115" y="774954"/>
                  <a:pt x="417251" y="754602"/>
                </a:cubicBezTo>
                <a:cubicBezTo>
                  <a:pt x="434322" y="741798"/>
                  <a:pt x="470517" y="719092"/>
                  <a:pt x="470517" y="719092"/>
                </a:cubicBezTo>
                <a:cubicBezTo>
                  <a:pt x="514388" y="721834"/>
                  <a:pt x="645506" y="728257"/>
                  <a:pt x="701336" y="736847"/>
                </a:cubicBezTo>
                <a:cubicBezTo>
                  <a:pt x="710585" y="738270"/>
                  <a:pt x="718971" y="743154"/>
                  <a:pt x="727969" y="745725"/>
                </a:cubicBezTo>
                <a:cubicBezTo>
                  <a:pt x="739701" y="749077"/>
                  <a:pt x="751643" y="751643"/>
                  <a:pt x="763480" y="754602"/>
                </a:cubicBezTo>
                <a:cubicBezTo>
                  <a:pt x="808466" y="799590"/>
                  <a:pt x="750248" y="746663"/>
                  <a:pt x="807868" y="781235"/>
                </a:cubicBezTo>
                <a:cubicBezTo>
                  <a:pt x="868799" y="817793"/>
                  <a:pt x="776812" y="782722"/>
                  <a:pt x="852257" y="807868"/>
                </a:cubicBezTo>
                <a:cubicBezTo>
                  <a:pt x="861135" y="813787"/>
                  <a:pt x="870693" y="818793"/>
                  <a:pt x="878890" y="825624"/>
                </a:cubicBezTo>
                <a:cubicBezTo>
                  <a:pt x="905540" y="847832"/>
                  <a:pt x="907789" y="862268"/>
                  <a:pt x="941033" y="878890"/>
                </a:cubicBezTo>
                <a:cubicBezTo>
                  <a:pt x="957773" y="887260"/>
                  <a:pt x="994299" y="896645"/>
                  <a:pt x="994299" y="896645"/>
                </a:cubicBezTo>
                <a:cubicBezTo>
                  <a:pt x="1049601" y="951944"/>
                  <a:pt x="969535" y="877176"/>
                  <a:pt x="1038688" y="923278"/>
                </a:cubicBezTo>
                <a:cubicBezTo>
                  <a:pt x="1049134" y="930242"/>
                  <a:pt x="1055676" y="941874"/>
                  <a:pt x="1065321" y="949911"/>
                </a:cubicBezTo>
                <a:cubicBezTo>
                  <a:pt x="1093010" y="972985"/>
                  <a:pt x="1089045" y="959591"/>
                  <a:pt x="1109709" y="985422"/>
                </a:cubicBezTo>
                <a:cubicBezTo>
                  <a:pt x="1116374" y="993754"/>
                  <a:pt x="1119919" y="1004510"/>
                  <a:pt x="1127464" y="1012055"/>
                </a:cubicBezTo>
                <a:cubicBezTo>
                  <a:pt x="1152903" y="1037494"/>
                  <a:pt x="1151851" y="1024249"/>
                  <a:pt x="1180730" y="1038688"/>
                </a:cubicBezTo>
                <a:cubicBezTo>
                  <a:pt x="1190273" y="1043460"/>
                  <a:pt x="1198486" y="1050525"/>
                  <a:pt x="1207364" y="1056443"/>
                </a:cubicBezTo>
                <a:cubicBezTo>
                  <a:pt x="1233997" y="1050525"/>
                  <a:pt x="1261623" y="1048012"/>
                  <a:pt x="1287263" y="1038688"/>
                </a:cubicBezTo>
                <a:cubicBezTo>
                  <a:pt x="1295129" y="1035828"/>
                  <a:pt x="1299660" y="1027362"/>
                  <a:pt x="1305018" y="1020932"/>
                </a:cubicBezTo>
                <a:cubicBezTo>
                  <a:pt x="1314490" y="1009565"/>
                  <a:pt x="1322773" y="997259"/>
                  <a:pt x="1331651" y="985422"/>
                </a:cubicBezTo>
                <a:cubicBezTo>
                  <a:pt x="1334610" y="976544"/>
                  <a:pt x="1336843" y="967390"/>
                  <a:pt x="1340529" y="958789"/>
                </a:cubicBezTo>
                <a:cubicBezTo>
                  <a:pt x="1345742" y="946625"/>
                  <a:pt x="1353637" y="935669"/>
                  <a:pt x="1358284" y="923278"/>
                </a:cubicBezTo>
                <a:cubicBezTo>
                  <a:pt x="1362568" y="911854"/>
                  <a:pt x="1363656" y="899454"/>
                  <a:pt x="1367162" y="887767"/>
                </a:cubicBezTo>
                <a:cubicBezTo>
                  <a:pt x="1372540" y="869841"/>
                  <a:pt x="1378999" y="852256"/>
                  <a:pt x="1384917" y="834501"/>
                </a:cubicBezTo>
                <a:lnTo>
                  <a:pt x="1393795" y="807868"/>
                </a:lnTo>
                <a:cubicBezTo>
                  <a:pt x="1396754" y="790113"/>
                  <a:pt x="1399452" y="772312"/>
                  <a:pt x="1402672" y="754602"/>
                </a:cubicBezTo>
                <a:cubicBezTo>
                  <a:pt x="1405371" y="739756"/>
                  <a:pt x="1409787" y="725200"/>
                  <a:pt x="1411550" y="710214"/>
                </a:cubicBezTo>
                <a:cubicBezTo>
                  <a:pt x="1431814" y="537978"/>
                  <a:pt x="1409149" y="660079"/>
                  <a:pt x="1429305" y="559294"/>
                </a:cubicBezTo>
                <a:cubicBezTo>
                  <a:pt x="1383501" y="421881"/>
                  <a:pt x="1435998" y="563801"/>
                  <a:pt x="1393795" y="479395"/>
                </a:cubicBezTo>
                <a:cubicBezTo>
                  <a:pt x="1379974" y="451753"/>
                  <a:pt x="1376845" y="419450"/>
                  <a:pt x="1349406" y="399495"/>
                </a:cubicBezTo>
                <a:cubicBezTo>
                  <a:pt x="1328000" y="383927"/>
                  <a:pt x="1304063" y="370405"/>
                  <a:pt x="1278385" y="363985"/>
                </a:cubicBezTo>
                <a:cubicBezTo>
                  <a:pt x="1247390" y="356236"/>
                  <a:pt x="1200520" y="349974"/>
                  <a:pt x="1171853" y="328474"/>
                </a:cubicBezTo>
                <a:cubicBezTo>
                  <a:pt x="1158461" y="318430"/>
                  <a:pt x="1150271" y="302249"/>
                  <a:pt x="1136342" y="292963"/>
                </a:cubicBezTo>
                <a:lnTo>
                  <a:pt x="1083076" y="257453"/>
                </a:lnTo>
                <a:cubicBezTo>
                  <a:pt x="1074198" y="251534"/>
                  <a:pt x="1067113" y="239697"/>
                  <a:pt x="1056443" y="239697"/>
                </a:cubicBezTo>
                <a:lnTo>
                  <a:pt x="1029810" y="230820"/>
                </a:lnTo>
                <a:close/>
              </a:path>
            </a:pathLst>
          </a:custGeom>
          <a:noFill/>
          <a:ln w="635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2519194" y="4278314"/>
            <a:ext cx="959826" cy="744537"/>
          </a:xfrm>
          <a:custGeom>
            <a:avLst/>
            <a:gdLst>
              <a:gd name="connsiteX0" fmla="*/ 861134 w 958789"/>
              <a:gd name="connsiteY0" fmla="*/ 42722 h 744403"/>
              <a:gd name="connsiteX1" fmla="*/ 781235 w 958789"/>
              <a:gd name="connsiteY1" fmla="*/ 7211 h 744403"/>
              <a:gd name="connsiteX2" fmla="*/ 683581 w 958789"/>
              <a:gd name="connsiteY2" fmla="*/ 24966 h 744403"/>
              <a:gd name="connsiteX3" fmla="*/ 648070 w 958789"/>
              <a:gd name="connsiteY3" fmla="*/ 33844 h 744403"/>
              <a:gd name="connsiteX4" fmla="*/ 577049 w 958789"/>
              <a:gd name="connsiteY4" fmla="*/ 16089 h 744403"/>
              <a:gd name="connsiteX5" fmla="*/ 257453 w 958789"/>
              <a:gd name="connsiteY5" fmla="*/ 42722 h 744403"/>
              <a:gd name="connsiteX6" fmla="*/ 230820 w 958789"/>
              <a:gd name="connsiteY6" fmla="*/ 51599 h 744403"/>
              <a:gd name="connsiteX7" fmla="*/ 159798 w 958789"/>
              <a:gd name="connsiteY7" fmla="*/ 104865 h 744403"/>
              <a:gd name="connsiteX8" fmla="*/ 97655 w 958789"/>
              <a:gd name="connsiteY8" fmla="*/ 122621 h 744403"/>
              <a:gd name="connsiteX9" fmla="*/ 35511 w 958789"/>
              <a:gd name="connsiteY9" fmla="*/ 175887 h 744403"/>
              <a:gd name="connsiteX10" fmla="*/ 0 w 958789"/>
              <a:gd name="connsiteY10" fmla="*/ 229153 h 744403"/>
              <a:gd name="connsiteX11" fmla="*/ 8878 w 958789"/>
              <a:gd name="connsiteY11" fmla="*/ 273541 h 744403"/>
              <a:gd name="connsiteX12" fmla="*/ 44389 w 958789"/>
              <a:gd name="connsiteY12" fmla="*/ 326807 h 744403"/>
              <a:gd name="connsiteX13" fmla="*/ 71022 w 958789"/>
              <a:gd name="connsiteY13" fmla="*/ 380073 h 744403"/>
              <a:gd name="connsiteX14" fmla="*/ 97655 w 958789"/>
              <a:gd name="connsiteY14" fmla="*/ 397828 h 744403"/>
              <a:gd name="connsiteX15" fmla="*/ 142043 w 958789"/>
              <a:gd name="connsiteY15" fmla="*/ 433339 h 744403"/>
              <a:gd name="connsiteX16" fmla="*/ 204187 w 958789"/>
              <a:gd name="connsiteY16" fmla="*/ 504360 h 744403"/>
              <a:gd name="connsiteX17" fmla="*/ 221942 w 958789"/>
              <a:gd name="connsiteY17" fmla="*/ 522116 h 744403"/>
              <a:gd name="connsiteX18" fmla="*/ 284086 w 958789"/>
              <a:gd name="connsiteY18" fmla="*/ 584259 h 744403"/>
              <a:gd name="connsiteX19" fmla="*/ 328474 w 958789"/>
              <a:gd name="connsiteY19" fmla="*/ 628648 h 744403"/>
              <a:gd name="connsiteX20" fmla="*/ 372862 w 958789"/>
              <a:gd name="connsiteY20" fmla="*/ 708547 h 744403"/>
              <a:gd name="connsiteX21" fmla="*/ 399495 w 958789"/>
              <a:gd name="connsiteY21" fmla="*/ 717424 h 744403"/>
              <a:gd name="connsiteX22" fmla="*/ 417251 w 958789"/>
              <a:gd name="connsiteY22" fmla="*/ 735180 h 744403"/>
              <a:gd name="connsiteX23" fmla="*/ 443884 w 958789"/>
              <a:gd name="connsiteY23" fmla="*/ 744057 h 744403"/>
              <a:gd name="connsiteX24" fmla="*/ 656948 w 958789"/>
              <a:gd name="connsiteY24" fmla="*/ 726302 h 744403"/>
              <a:gd name="connsiteX25" fmla="*/ 683581 w 958789"/>
              <a:gd name="connsiteY25" fmla="*/ 690791 h 744403"/>
              <a:gd name="connsiteX26" fmla="*/ 719092 w 958789"/>
              <a:gd name="connsiteY26" fmla="*/ 619770 h 744403"/>
              <a:gd name="connsiteX27" fmla="*/ 745725 w 958789"/>
              <a:gd name="connsiteY27" fmla="*/ 566504 h 744403"/>
              <a:gd name="connsiteX28" fmla="*/ 816746 w 958789"/>
              <a:gd name="connsiteY28" fmla="*/ 477727 h 744403"/>
              <a:gd name="connsiteX29" fmla="*/ 843379 w 958789"/>
              <a:gd name="connsiteY29" fmla="*/ 459972 h 744403"/>
              <a:gd name="connsiteX30" fmla="*/ 905523 w 958789"/>
              <a:gd name="connsiteY30" fmla="*/ 371195 h 744403"/>
              <a:gd name="connsiteX31" fmla="*/ 932156 w 958789"/>
              <a:gd name="connsiteY31" fmla="*/ 344562 h 744403"/>
              <a:gd name="connsiteX32" fmla="*/ 941033 w 958789"/>
              <a:gd name="connsiteY32" fmla="*/ 309052 h 744403"/>
              <a:gd name="connsiteX33" fmla="*/ 949911 w 958789"/>
              <a:gd name="connsiteY33" fmla="*/ 246908 h 744403"/>
              <a:gd name="connsiteX34" fmla="*/ 958789 w 958789"/>
              <a:gd name="connsiteY34" fmla="*/ 202520 h 744403"/>
              <a:gd name="connsiteX35" fmla="*/ 923278 w 958789"/>
              <a:gd name="connsiteY35" fmla="*/ 104865 h 744403"/>
              <a:gd name="connsiteX36" fmla="*/ 887767 w 958789"/>
              <a:gd name="connsiteY36" fmla="*/ 87110 h 744403"/>
              <a:gd name="connsiteX37" fmla="*/ 861134 w 958789"/>
              <a:gd name="connsiteY37" fmla="*/ 42722 h 74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58789" h="744403">
                <a:moveTo>
                  <a:pt x="861134" y="42722"/>
                </a:moveTo>
                <a:cubicBezTo>
                  <a:pt x="843379" y="29406"/>
                  <a:pt x="809937" y="12276"/>
                  <a:pt x="781235" y="7211"/>
                </a:cubicBezTo>
                <a:cubicBezTo>
                  <a:pt x="740375" y="0"/>
                  <a:pt x="717375" y="15311"/>
                  <a:pt x="683581" y="24966"/>
                </a:cubicBezTo>
                <a:cubicBezTo>
                  <a:pt x="671849" y="28318"/>
                  <a:pt x="659907" y="30885"/>
                  <a:pt x="648070" y="33844"/>
                </a:cubicBezTo>
                <a:cubicBezTo>
                  <a:pt x="624396" y="27926"/>
                  <a:pt x="601441" y="16806"/>
                  <a:pt x="577049" y="16089"/>
                </a:cubicBezTo>
                <a:cubicBezTo>
                  <a:pt x="518940" y="14380"/>
                  <a:pt x="342219" y="14469"/>
                  <a:pt x="257453" y="42722"/>
                </a:cubicBezTo>
                <a:lnTo>
                  <a:pt x="230820" y="51599"/>
                </a:lnTo>
                <a:cubicBezTo>
                  <a:pt x="211100" y="71319"/>
                  <a:pt x="186569" y="98172"/>
                  <a:pt x="159798" y="104865"/>
                </a:cubicBezTo>
                <a:cubicBezTo>
                  <a:pt x="115210" y="116013"/>
                  <a:pt x="135863" y="109885"/>
                  <a:pt x="97655" y="122621"/>
                </a:cubicBezTo>
                <a:cubicBezTo>
                  <a:pt x="75416" y="139300"/>
                  <a:pt x="52823" y="153629"/>
                  <a:pt x="35511" y="175887"/>
                </a:cubicBezTo>
                <a:cubicBezTo>
                  <a:pt x="22410" y="192731"/>
                  <a:pt x="0" y="229153"/>
                  <a:pt x="0" y="229153"/>
                </a:cubicBezTo>
                <a:cubicBezTo>
                  <a:pt x="2959" y="243949"/>
                  <a:pt x="2634" y="259804"/>
                  <a:pt x="8878" y="273541"/>
                </a:cubicBezTo>
                <a:cubicBezTo>
                  <a:pt x="17708" y="292968"/>
                  <a:pt x="44389" y="326807"/>
                  <a:pt x="44389" y="326807"/>
                </a:cubicBezTo>
                <a:cubicBezTo>
                  <a:pt x="51609" y="348470"/>
                  <a:pt x="53811" y="362862"/>
                  <a:pt x="71022" y="380073"/>
                </a:cubicBezTo>
                <a:cubicBezTo>
                  <a:pt x="78567" y="387617"/>
                  <a:pt x="89324" y="391163"/>
                  <a:pt x="97655" y="397828"/>
                </a:cubicBezTo>
                <a:cubicBezTo>
                  <a:pt x="160904" y="448428"/>
                  <a:pt x="60070" y="378691"/>
                  <a:pt x="142043" y="433339"/>
                </a:cubicBezTo>
                <a:cubicBezTo>
                  <a:pt x="171406" y="477384"/>
                  <a:pt x="152251" y="452424"/>
                  <a:pt x="204187" y="504360"/>
                </a:cubicBezTo>
                <a:lnTo>
                  <a:pt x="221942" y="522116"/>
                </a:lnTo>
                <a:cubicBezTo>
                  <a:pt x="242031" y="582382"/>
                  <a:pt x="212857" y="513028"/>
                  <a:pt x="284086" y="584259"/>
                </a:cubicBezTo>
                <a:lnTo>
                  <a:pt x="328474" y="628648"/>
                </a:lnTo>
                <a:cubicBezTo>
                  <a:pt x="336291" y="652098"/>
                  <a:pt x="349969" y="700917"/>
                  <a:pt x="372862" y="708547"/>
                </a:cubicBezTo>
                <a:lnTo>
                  <a:pt x="399495" y="717424"/>
                </a:lnTo>
                <a:cubicBezTo>
                  <a:pt x="405414" y="723343"/>
                  <a:pt x="410074" y="730874"/>
                  <a:pt x="417251" y="735180"/>
                </a:cubicBezTo>
                <a:cubicBezTo>
                  <a:pt x="425275" y="739995"/>
                  <a:pt x="434533" y="744403"/>
                  <a:pt x="443884" y="744057"/>
                </a:cubicBezTo>
                <a:cubicBezTo>
                  <a:pt x="515103" y="741419"/>
                  <a:pt x="585927" y="732220"/>
                  <a:pt x="656948" y="726302"/>
                </a:cubicBezTo>
                <a:cubicBezTo>
                  <a:pt x="665826" y="714465"/>
                  <a:pt x="676964" y="704025"/>
                  <a:pt x="683581" y="690791"/>
                </a:cubicBezTo>
                <a:cubicBezTo>
                  <a:pt x="724384" y="609185"/>
                  <a:pt x="678978" y="659882"/>
                  <a:pt x="719092" y="619770"/>
                </a:cubicBezTo>
                <a:cubicBezTo>
                  <a:pt x="733495" y="562152"/>
                  <a:pt x="716943" y="602481"/>
                  <a:pt x="745725" y="566504"/>
                </a:cubicBezTo>
                <a:cubicBezTo>
                  <a:pt x="754014" y="556142"/>
                  <a:pt x="792209" y="497357"/>
                  <a:pt x="816746" y="477727"/>
                </a:cubicBezTo>
                <a:cubicBezTo>
                  <a:pt x="825077" y="471062"/>
                  <a:pt x="834501" y="465890"/>
                  <a:pt x="843379" y="459972"/>
                </a:cubicBezTo>
                <a:cubicBezTo>
                  <a:pt x="858657" y="437056"/>
                  <a:pt x="885807" y="394197"/>
                  <a:pt x="905523" y="371195"/>
                </a:cubicBezTo>
                <a:cubicBezTo>
                  <a:pt x="913694" y="361663"/>
                  <a:pt x="923278" y="353440"/>
                  <a:pt x="932156" y="344562"/>
                </a:cubicBezTo>
                <a:cubicBezTo>
                  <a:pt x="935115" y="332725"/>
                  <a:pt x="938850" y="321056"/>
                  <a:pt x="941033" y="309052"/>
                </a:cubicBezTo>
                <a:cubicBezTo>
                  <a:pt x="944776" y="288465"/>
                  <a:pt x="946471" y="267548"/>
                  <a:pt x="949911" y="246908"/>
                </a:cubicBezTo>
                <a:cubicBezTo>
                  <a:pt x="952392" y="232024"/>
                  <a:pt x="955830" y="217316"/>
                  <a:pt x="958789" y="202520"/>
                </a:cubicBezTo>
                <a:cubicBezTo>
                  <a:pt x="955234" y="190077"/>
                  <a:pt x="939711" y="121298"/>
                  <a:pt x="923278" y="104865"/>
                </a:cubicBezTo>
                <a:cubicBezTo>
                  <a:pt x="913920" y="95507"/>
                  <a:pt x="899604" y="93028"/>
                  <a:pt x="887767" y="87110"/>
                </a:cubicBezTo>
                <a:cubicBezTo>
                  <a:pt x="867053" y="45681"/>
                  <a:pt x="878889" y="56038"/>
                  <a:pt x="861134" y="42722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544713" y="1711326"/>
            <a:ext cx="958362" cy="746125"/>
          </a:xfrm>
          <a:custGeom>
            <a:avLst/>
            <a:gdLst>
              <a:gd name="connsiteX0" fmla="*/ 566776 w 957394"/>
              <a:gd name="connsiteY0" fmla="*/ 26633 h 745724"/>
              <a:gd name="connsiteX1" fmla="*/ 531266 w 957394"/>
              <a:gd name="connsiteY1" fmla="*/ 35511 h 745724"/>
              <a:gd name="connsiteX2" fmla="*/ 451367 w 957394"/>
              <a:gd name="connsiteY2" fmla="*/ 62144 h 745724"/>
              <a:gd name="connsiteX3" fmla="*/ 282691 w 957394"/>
              <a:gd name="connsiteY3" fmla="*/ 71022 h 745724"/>
              <a:gd name="connsiteX4" fmla="*/ 247180 w 957394"/>
              <a:gd name="connsiteY4" fmla="*/ 79899 h 745724"/>
              <a:gd name="connsiteX5" fmla="*/ 193914 w 957394"/>
              <a:gd name="connsiteY5" fmla="*/ 97655 h 745724"/>
              <a:gd name="connsiteX6" fmla="*/ 140648 w 957394"/>
              <a:gd name="connsiteY6" fmla="*/ 133165 h 745724"/>
              <a:gd name="connsiteX7" fmla="*/ 105138 w 957394"/>
              <a:gd name="connsiteY7" fmla="*/ 177554 h 745724"/>
              <a:gd name="connsiteX8" fmla="*/ 87382 w 957394"/>
              <a:gd name="connsiteY8" fmla="*/ 195309 h 745724"/>
              <a:gd name="connsiteX9" fmla="*/ 42994 w 957394"/>
              <a:gd name="connsiteY9" fmla="*/ 230820 h 745724"/>
              <a:gd name="connsiteX10" fmla="*/ 7483 w 957394"/>
              <a:gd name="connsiteY10" fmla="*/ 284086 h 745724"/>
              <a:gd name="connsiteX11" fmla="*/ 16361 w 957394"/>
              <a:gd name="connsiteY11" fmla="*/ 372862 h 745724"/>
              <a:gd name="connsiteX12" fmla="*/ 60749 w 957394"/>
              <a:gd name="connsiteY12" fmla="*/ 426128 h 745724"/>
              <a:gd name="connsiteX13" fmla="*/ 114015 w 957394"/>
              <a:gd name="connsiteY13" fmla="*/ 470517 h 745724"/>
              <a:gd name="connsiteX14" fmla="*/ 140648 w 957394"/>
              <a:gd name="connsiteY14" fmla="*/ 479394 h 745724"/>
              <a:gd name="connsiteX15" fmla="*/ 167281 w 957394"/>
              <a:gd name="connsiteY15" fmla="*/ 497150 h 745724"/>
              <a:gd name="connsiteX16" fmla="*/ 193914 w 957394"/>
              <a:gd name="connsiteY16" fmla="*/ 577049 h 745724"/>
              <a:gd name="connsiteX17" fmla="*/ 211670 w 957394"/>
              <a:gd name="connsiteY17" fmla="*/ 612559 h 745724"/>
              <a:gd name="connsiteX18" fmla="*/ 229425 w 957394"/>
              <a:gd name="connsiteY18" fmla="*/ 665825 h 745724"/>
              <a:gd name="connsiteX19" fmla="*/ 247180 w 957394"/>
              <a:gd name="connsiteY19" fmla="*/ 683581 h 745724"/>
              <a:gd name="connsiteX20" fmla="*/ 264936 w 957394"/>
              <a:gd name="connsiteY20" fmla="*/ 710214 h 745724"/>
              <a:gd name="connsiteX21" fmla="*/ 300446 w 957394"/>
              <a:gd name="connsiteY21" fmla="*/ 719091 h 745724"/>
              <a:gd name="connsiteX22" fmla="*/ 327079 w 957394"/>
              <a:gd name="connsiteY22" fmla="*/ 727969 h 745724"/>
              <a:gd name="connsiteX23" fmla="*/ 406978 w 957394"/>
              <a:gd name="connsiteY23" fmla="*/ 745724 h 745724"/>
              <a:gd name="connsiteX24" fmla="*/ 549021 w 957394"/>
              <a:gd name="connsiteY24" fmla="*/ 727969 h 745724"/>
              <a:gd name="connsiteX25" fmla="*/ 593409 w 957394"/>
              <a:gd name="connsiteY25" fmla="*/ 710214 h 745724"/>
              <a:gd name="connsiteX26" fmla="*/ 664431 w 957394"/>
              <a:gd name="connsiteY26" fmla="*/ 630315 h 745724"/>
              <a:gd name="connsiteX27" fmla="*/ 673308 w 957394"/>
              <a:gd name="connsiteY27" fmla="*/ 594804 h 745724"/>
              <a:gd name="connsiteX28" fmla="*/ 699941 w 957394"/>
              <a:gd name="connsiteY28" fmla="*/ 577049 h 745724"/>
              <a:gd name="connsiteX29" fmla="*/ 735452 w 957394"/>
              <a:gd name="connsiteY29" fmla="*/ 506027 h 745724"/>
              <a:gd name="connsiteX30" fmla="*/ 770963 w 957394"/>
              <a:gd name="connsiteY30" fmla="*/ 488272 h 745724"/>
              <a:gd name="connsiteX31" fmla="*/ 806474 w 957394"/>
              <a:gd name="connsiteY31" fmla="*/ 426128 h 745724"/>
              <a:gd name="connsiteX32" fmla="*/ 833107 w 957394"/>
              <a:gd name="connsiteY32" fmla="*/ 417251 h 745724"/>
              <a:gd name="connsiteX33" fmla="*/ 859740 w 957394"/>
              <a:gd name="connsiteY33" fmla="*/ 355107 h 745724"/>
              <a:gd name="connsiteX34" fmla="*/ 877495 w 957394"/>
              <a:gd name="connsiteY34" fmla="*/ 328474 h 745724"/>
              <a:gd name="connsiteX35" fmla="*/ 904128 w 957394"/>
              <a:gd name="connsiteY35" fmla="*/ 310719 h 745724"/>
              <a:gd name="connsiteX36" fmla="*/ 921883 w 957394"/>
              <a:gd name="connsiteY36" fmla="*/ 275208 h 745724"/>
              <a:gd name="connsiteX37" fmla="*/ 939639 w 957394"/>
              <a:gd name="connsiteY37" fmla="*/ 257453 h 745724"/>
              <a:gd name="connsiteX38" fmla="*/ 957394 w 957394"/>
              <a:gd name="connsiteY38" fmla="*/ 230820 h 745724"/>
              <a:gd name="connsiteX39" fmla="*/ 939639 w 957394"/>
              <a:gd name="connsiteY39" fmla="*/ 186431 h 745724"/>
              <a:gd name="connsiteX40" fmla="*/ 921883 w 957394"/>
              <a:gd name="connsiteY40" fmla="*/ 124288 h 745724"/>
              <a:gd name="connsiteX41" fmla="*/ 904128 w 957394"/>
              <a:gd name="connsiteY41" fmla="*/ 106532 h 745724"/>
              <a:gd name="connsiteX42" fmla="*/ 841984 w 957394"/>
              <a:gd name="connsiteY42" fmla="*/ 71022 h 745724"/>
              <a:gd name="connsiteX43" fmla="*/ 770963 w 957394"/>
              <a:gd name="connsiteY43" fmla="*/ 35511 h 745724"/>
              <a:gd name="connsiteX44" fmla="*/ 726574 w 957394"/>
              <a:gd name="connsiteY44" fmla="*/ 0 h 745724"/>
              <a:gd name="connsiteX45" fmla="*/ 611165 w 957394"/>
              <a:gd name="connsiteY45" fmla="*/ 8878 h 745724"/>
              <a:gd name="connsiteX46" fmla="*/ 566776 w 957394"/>
              <a:gd name="connsiteY46" fmla="*/ 26633 h 74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57394" h="745724">
                <a:moveTo>
                  <a:pt x="566776" y="26633"/>
                </a:moveTo>
                <a:cubicBezTo>
                  <a:pt x="553460" y="31072"/>
                  <a:pt x="542927" y="31923"/>
                  <a:pt x="531266" y="35511"/>
                </a:cubicBezTo>
                <a:cubicBezTo>
                  <a:pt x="504434" y="43767"/>
                  <a:pt x="479158" y="58174"/>
                  <a:pt x="451367" y="62144"/>
                </a:cubicBezTo>
                <a:cubicBezTo>
                  <a:pt x="395630" y="70107"/>
                  <a:pt x="338916" y="68063"/>
                  <a:pt x="282691" y="71022"/>
                </a:cubicBezTo>
                <a:cubicBezTo>
                  <a:pt x="270854" y="73981"/>
                  <a:pt x="258867" y="76393"/>
                  <a:pt x="247180" y="79899"/>
                </a:cubicBezTo>
                <a:cubicBezTo>
                  <a:pt x="229253" y="85277"/>
                  <a:pt x="193914" y="97655"/>
                  <a:pt x="193914" y="97655"/>
                </a:cubicBezTo>
                <a:cubicBezTo>
                  <a:pt x="126185" y="165384"/>
                  <a:pt x="204891" y="94619"/>
                  <a:pt x="140648" y="133165"/>
                </a:cubicBezTo>
                <a:cubicBezTo>
                  <a:pt x="124161" y="143057"/>
                  <a:pt x="116303" y="163598"/>
                  <a:pt x="105138" y="177554"/>
                </a:cubicBezTo>
                <a:cubicBezTo>
                  <a:pt x="99909" y="184090"/>
                  <a:pt x="93918" y="190080"/>
                  <a:pt x="87382" y="195309"/>
                </a:cubicBezTo>
                <a:cubicBezTo>
                  <a:pt x="70419" y="208879"/>
                  <a:pt x="55244" y="212444"/>
                  <a:pt x="42994" y="230820"/>
                </a:cubicBezTo>
                <a:cubicBezTo>
                  <a:pt x="0" y="295312"/>
                  <a:pt x="48193" y="243376"/>
                  <a:pt x="7483" y="284086"/>
                </a:cubicBezTo>
                <a:cubicBezTo>
                  <a:pt x="10442" y="313678"/>
                  <a:pt x="10130" y="343783"/>
                  <a:pt x="16361" y="372862"/>
                </a:cubicBezTo>
                <a:cubicBezTo>
                  <a:pt x="24963" y="413002"/>
                  <a:pt x="34331" y="404994"/>
                  <a:pt x="60749" y="426128"/>
                </a:cubicBezTo>
                <a:cubicBezTo>
                  <a:pt x="95003" y="453531"/>
                  <a:pt x="61139" y="440302"/>
                  <a:pt x="114015" y="470517"/>
                </a:cubicBezTo>
                <a:cubicBezTo>
                  <a:pt x="122140" y="475160"/>
                  <a:pt x="131770" y="476435"/>
                  <a:pt x="140648" y="479394"/>
                </a:cubicBezTo>
                <a:cubicBezTo>
                  <a:pt x="149526" y="485313"/>
                  <a:pt x="161626" y="488102"/>
                  <a:pt x="167281" y="497150"/>
                </a:cubicBezTo>
                <a:cubicBezTo>
                  <a:pt x="189500" y="532700"/>
                  <a:pt x="178367" y="545957"/>
                  <a:pt x="193914" y="577049"/>
                </a:cubicBezTo>
                <a:cubicBezTo>
                  <a:pt x="199833" y="588886"/>
                  <a:pt x="206755" y="600272"/>
                  <a:pt x="211670" y="612559"/>
                </a:cubicBezTo>
                <a:cubicBezTo>
                  <a:pt x="218621" y="629936"/>
                  <a:pt x="216191" y="652591"/>
                  <a:pt x="229425" y="665825"/>
                </a:cubicBezTo>
                <a:cubicBezTo>
                  <a:pt x="235343" y="671744"/>
                  <a:pt x="241951" y="677045"/>
                  <a:pt x="247180" y="683581"/>
                </a:cubicBezTo>
                <a:cubicBezTo>
                  <a:pt x="253845" y="691913"/>
                  <a:pt x="256058" y="704296"/>
                  <a:pt x="264936" y="710214"/>
                </a:cubicBezTo>
                <a:cubicBezTo>
                  <a:pt x="275088" y="716982"/>
                  <a:pt x="288715" y="715739"/>
                  <a:pt x="300446" y="719091"/>
                </a:cubicBezTo>
                <a:cubicBezTo>
                  <a:pt x="309444" y="721662"/>
                  <a:pt x="318081" y="725398"/>
                  <a:pt x="327079" y="727969"/>
                </a:cubicBezTo>
                <a:cubicBezTo>
                  <a:pt x="356337" y="736329"/>
                  <a:pt x="376461" y="739621"/>
                  <a:pt x="406978" y="745724"/>
                </a:cubicBezTo>
                <a:cubicBezTo>
                  <a:pt x="454326" y="739806"/>
                  <a:pt x="502148" y="736897"/>
                  <a:pt x="549021" y="727969"/>
                </a:cubicBezTo>
                <a:cubicBezTo>
                  <a:pt x="564675" y="724987"/>
                  <a:pt x="580354" y="719353"/>
                  <a:pt x="593409" y="710214"/>
                </a:cubicBezTo>
                <a:cubicBezTo>
                  <a:pt x="622277" y="690006"/>
                  <a:pt x="643615" y="658069"/>
                  <a:pt x="664431" y="630315"/>
                </a:cubicBezTo>
                <a:cubicBezTo>
                  <a:pt x="667390" y="618478"/>
                  <a:pt x="666540" y="604956"/>
                  <a:pt x="673308" y="594804"/>
                </a:cubicBezTo>
                <a:cubicBezTo>
                  <a:pt x="679226" y="585926"/>
                  <a:pt x="694286" y="586097"/>
                  <a:pt x="699941" y="577049"/>
                </a:cubicBezTo>
                <a:cubicBezTo>
                  <a:pt x="726196" y="535042"/>
                  <a:pt x="701846" y="528431"/>
                  <a:pt x="735452" y="506027"/>
                </a:cubicBezTo>
                <a:cubicBezTo>
                  <a:pt x="746463" y="498686"/>
                  <a:pt x="759126" y="494190"/>
                  <a:pt x="770963" y="488272"/>
                </a:cubicBezTo>
                <a:cubicBezTo>
                  <a:pt x="775333" y="479532"/>
                  <a:pt x="796015" y="434495"/>
                  <a:pt x="806474" y="426128"/>
                </a:cubicBezTo>
                <a:cubicBezTo>
                  <a:pt x="813781" y="420282"/>
                  <a:pt x="824229" y="420210"/>
                  <a:pt x="833107" y="417251"/>
                </a:cubicBezTo>
                <a:cubicBezTo>
                  <a:pt x="843067" y="387369"/>
                  <a:pt x="842185" y="385827"/>
                  <a:pt x="859740" y="355107"/>
                </a:cubicBezTo>
                <a:cubicBezTo>
                  <a:pt x="865034" y="345843"/>
                  <a:pt x="869950" y="336019"/>
                  <a:pt x="877495" y="328474"/>
                </a:cubicBezTo>
                <a:cubicBezTo>
                  <a:pt x="885040" y="320929"/>
                  <a:pt x="895250" y="316637"/>
                  <a:pt x="904128" y="310719"/>
                </a:cubicBezTo>
                <a:cubicBezTo>
                  <a:pt x="910046" y="298882"/>
                  <a:pt x="914542" y="286219"/>
                  <a:pt x="921883" y="275208"/>
                </a:cubicBezTo>
                <a:cubicBezTo>
                  <a:pt x="926526" y="268244"/>
                  <a:pt x="934410" y="263989"/>
                  <a:pt x="939639" y="257453"/>
                </a:cubicBezTo>
                <a:cubicBezTo>
                  <a:pt x="946304" y="249122"/>
                  <a:pt x="951476" y="239698"/>
                  <a:pt x="957394" y="230820"/>
                </a:cubicBezTo>
                <a:cubicBezTo>
                  <a:pt x="951476" y="216024"/>
                  <a:pt x="944678" y="201549"/>
                  <a:pt x="939639" y="186431"/>
                </a:cubicBezTo>
                <a:cubicBezTo>
                  <a:pt x="932826" y="165993"/>
                  <a:pt x="930633" y="143974"/>
                  <a:pt x="921883" y="124288"/>
                </a:cubicBezTo>
                <a:cubicBezTo>
                  <a:pt x="918484" y="116639"/>
                  <a:pt x="910664" y="111761"/>
                  <a:pt x="904128" y="106532"/>
                </a:cubicBezTo>
                <a:cubicBezTo>
                  <a:pt x="883216" y="89802"/>
                  <a:pt x="866284" y="83172"/>
                  <a:pt x="841984" y="71022"/>
                </a:cubicBezTo>
                <a:cubicBezTo>
                  <a:pt x="805522" y="34558"/>
                  <a:pt x="844409" y="68153"/>
                  <a:pt x="770963" y="35511"/>
                </a:cubicBezTo>
                <a:cubicBezTo>
                  <a:pt x="750804" y="26552"/>
                  <a:pt x="741332" y="14758"/>
                  <a:pt x="726574" y="0"/>
                </a:cubicBezTo>
                <a:cubicBezTo>
                  <a:pt x="688104" y="2959"/>
                  <a:pt x="649536" y="4839"/>
                  <a:pt x="611165" y="8878"/>
                </a:cubicBezTo>
                <a:cubicBezTo>
                  <a:pt x="554980" y="14792"/>
                  <a:pt x="580092" y="22194"/>
                  <a:pt x="566776" y="26633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 bwMode="auto">
          <a:xfrm>
            <a:off x="4637892" y="774401"/>
            <a:ext cx="3733714" cy="707886"/>
          </a:xfrm>
          <a:prstGeom prst="rect">
            <a:avLst/>
          </a:prstGeom>
          <a:noFill/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>
              <a:defRPr/>
            </a:pP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Presence of </a:t>
            </a:r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ERRONEOUS OR</a:t>
            </a:r>
          </a:p>
          <a:p>
            <a:pPr algn="just">
              <a:defRPr/>
            </a:pPr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WRONG STRUCTURES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rot="10800000" flipV="1">
            <a:off x="2857697" y="1147764"/>
            <a:ext cx="1806820" cy="2000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3516876" y="4660899"/>
            <a:ext cx="6256338" cy="400110"/>
            <a:chOff x="1901301" y="4521661"/>
            <a:chExt cx="6257278" cy="400170"/>
          </a:xfrm>
          <a:noFill/>
        </p:grpSpPr>
        <p:sp>
          <p:nvSpPr>
            <p:cNvPr id="58" name="TextBox 57"/>
            <p:cNvSpPr txBox="1"/>
            <p:nvPr/>
          </p:nvSpPr>
          <p:spPr bwMode="auto">
            <a:xfrm>
              <a:off x="3432818" y="4521661"/>
              <a:ext cx="3247082" cy="400170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solidFill>
                    <a:srgbClr val="0000FF"/>
                  </a:solidFill>
                  <a:latin typeface="Arial"/>
                  <a:cs typeface="Arial"/>
                </a:rPr>
                <a:t>Presence of </a:t>
              </a:r>
              <a:r>
                <a:rPr lang="en-US" sz="2000" b="1" dirty="0">
                  <a:solidFill>
                    <a:srgbClr val="0000FF"/>
                  </a:solidFill>
                  <a:latin typeface="Arial"/>
                  <a:cs typeface="Arial"/>
                </a:rPr>
                <a:t>DUPLICATES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rot="10800000">
              <a:off x="1901301" y="4574057"/>
              <a:ext cx="1573449" cy="115904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6712149" y="4731242"/>
              <a:ext cx="1446430" cy="80975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4855991" y="1662112"/>
            <a:ext cx="4924413" cy="996950"/>
            <a:chOff x="3367369" y="1523957"/>
            <a:chExt cx="4924375" cy="997301"/>
          </a:xfrm>
          <a:noFill/>
        </p:grpSpPr>
        <p:sp>
          <p:nvSpPr>
            <p:cNvPr id="71" name="TextBox 70"/>
            <p:cNvSpPr txBox="1"/>
            <p:nvPr/>
          </p:nvSpPr>
          <p:spPr bwMode="auto">
            <a:xfrm>
              <a:off x="3367369" y="1523957"/>
              <a:ext cx="3020356" cy="708135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just">
                <a:defRPr/>
              </a:pPr>
              <a:r>
                <a:rPr lang="en-US" sz="2000" dirty="0">
                  <a:solidFill>
                    <a:srgbClr val="0000FF"/>
                  </a:solidFill>
                  <a:latin typeface="Arial"/>
                  <a:cs typeface="Arial"/>
                </a:rPr>
                <a:t>Presence of </a:t>
              </a:r>
              <a:r>
                <a:rPr lang="en-US" sz="2000" b="1" dirty="0">
                  <a:solidFill>
                    <a:srgbClr val="0000FF"/>
                  </a:solidFill>
                  <a:latin typeface="Arial"/>
                  <a:cs typeface="Arial"/>
                </a:rPr>
                <a:t>MISPRINTS</a:t>
              </a:r>
            </a:p>
            <a:p>
              <a:pPr algn="just">
                <a:defRPr/>
              </a:pPr>
              <a:r>
                <a:rPr lang="en-US" sz="2000" b="1" dirty="0">
                  <a:solidFill>
                    <a:srgbClr val="0000FF"/>
                  </a:solidFill>
                  <a:latin typeface="Arial"/>
                  <a:cs typeface="Arial"/>
                </a:rPr>
                <a:t>AND WRONG NAMES</a:t>
              </a:r>
            </a:p>
          </p:txBody>
        </p:sp>
        <p:cxnSp>
          <p:nvCxnSpPr>
            <p:cNvPr id="72" name="Straight Arrow Connector 71"/>
            <p:cNvCxnSpPr>
              <a:cxnSpLocks/>
            </p:cNvCxnSpPr>
            <p:nvPr/>
          </p:nvCxnSpPr>
          <p:spPr>
            <a:xfrm>
              <a:off x="6207557" y="2071838"/>
              <a:ext cx="2084187" cy="449420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4713287" y="6492904"/>
            <a:ext cx="6543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srgbClr val="0000FF"/>
                </a:solidFill>
                <a:latin typeface="Arial"/>
                <a:cs typeface="Arial"/>
              </a:rPr>
              <a:t>Etc.</a:t>
            </a:r>
          </a:p>
        </p:txBody>
      </p:sp>
      <p:grpSp>
        <p:nvGrpSpPr>
          <p:cNvPr id="7" name="Group 68"/>
          <p:cNvGrpSpPr>
            <a:grpSpLocks/>
          </p:cNvGrpSpPr>
          <p:nvPr/>
        </p:nvGrpSpPr>
        <p:grpSpPr bwMode="auto">
          <a:xfrm>
            <a:off x="4677705" y="3282951"/>
            <a:ext cx="4323006" cy="931863"/>
            <a:chOff x="3062793" y="3142698"/>
            <a:chExt cx="4438838" cy="932155"/>
          </a:xfrm>
        </p:grpSpPr>
        <p:sp>
          <p:nvSpPr>
            <p:cNvPr id="75" name="Right Arrow 74"/>
            <p:cNvSpPr/>
            <p:nvPr/>
          </p:nvSpPr>
          <p:spPr>
            <a:xfrm>
              <a:off x="3062793" y="3142698"/>
              <a:ext cx="4438838" cy="932155"/>
            </a:xfrm>
            <a:prstGeom prst="rightArrow">
              <a:avLst/>
            </a:prstGeom>
            <a:solidFill>
              <a:srgbClr val="FFFF1D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6" name="TextBox 75"/>
            <p:cNvSpPr txBox="1"/>
            <p:nvPr/>
          </p:nvSpPr>
          <p:spPr bwMode="auto">
            <a:xfrm>
              <a:off x="3105466" y="3320260"/>
              <a:ext cx="4213973" cy="5849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just">
                <a:defRPr/>
              </a:pPr>
              <a:r>
                <a:rPr lang="en-US" sz="3200" b="1" dirty="0">
                  <a:ln w="12700">
                    <a:solidFill>
                      <a:srgbClr val="000000">
                        <a:satMod val="155000"/>
                      </a:srgbClr>
                    </a:solidFill>
                    <a:prstDash val="solid"/>
                  </a:ln>
                  <a:solidFill>
                    <a:srgbClr val="808080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QSAR MODELS ???</a:t>
              </a:r>
            </a:p>
          </p:txBody>
        </p:sp>
      </p:grpSp>
      <p:grpSp>
        <p:nvGrpSpPr>
          <p:cNvPr id="8" name="Group 65"/>
          <p:cNvGrpSpPr>
            <a:grpSpLocks/>
          </p:cNvGrpSpPr>
          <p:nvPr/>
        </p:nvGrpSpPr>
        <p:grpSpPr bwMode="auto">
          <a:xfrm>
            <a:off x="4420165" y="2500313"/>
            <a:ext cx="4164169" cy="707886"/>
            <a:chOff x="2805345" y="2359963"/>
            <a:chExt cx="4164548" cy="707747"/>
          </a:xfrm>
          <a:noFill/>
        </p:grpSpPr>
        <p:sp>
          <p:nvSpPr>
            <p:cNvPr id="80" name="TextBox 79"/>
            <p:cNvSpPr txBox="1"/>
            <p:nvPr/>
          </p:nvSpPr>
          <p:spPr bwMode="auto">
            <a:xfrm>
              <a:off x="3522802" y="2359963"/>
              <a:ext cx="3447091" cy="707747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just">
                <a:defRPr/>
              </a:pPr>
              <a:r>
                <a:rPr lang="en-US" sz="2000" b="1" dirty="0">
                  <a:solidFill>
                    <a:srgbClr val="0000FF"/>
                  </a:solidFill>
                  <a:latin typeface="Arial"/>
                  <a:cs typeface="Arial"/>
                </a:rPr>
                <a:t>ERRORS in the calculation</a:t>
              </a:r>
            </a:p>
            <a:p>
              <a:pPr algn="just">
                <a:defRPr/>
              </a:pPr>
              <a:r>
                <a:rPr lang="en-US" sz="2000" b="1" dirty="0">
                  <a:solidFill>
                    <a:srgbClr val="0000FF"/>
                  </a:solidFill>
                  <a:latin typeface="Arial"/>
                  <a:cs typeface="Arial"/>
                </a:rPr>
                <a:t>of DESCRIPTORS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rot="10800000" flipV="1">
              <a:off x="2805345" y="2720254"/>
              <a:ext cx="768420" cy="93645"/>
            </a:xfrm>
            <a:prstGeom prst="straightConnector1">
              <a:avLst/>
            </a:prstGeom>
            <a:grp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Box 35"/>
          <p:cNvSpPr txBox="1">
            <a:spLocks noChangeArrowheads="1"/>
          </p:cNvSpPr>
          <p:nvPr/>
        </p:nvSpPr>
        <p:spPr bwMode="auto">
          <a:xfrm>
            <a:off x="654277" y="-44230"/>
            <a:ext cx="77219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1798A9"/>
                </a:solidFill>
                <a:latin typeface="Arial"/>
                <a:cs typeface="Arial"/>
              </a:rPr>
              <a:t>Sources of errors in chemical datasets</a:t>
            </a:r>
          </a:p>
        </p:txBody>
      </p:sp>
      <p:sp>
        <p:nvSpPr>
          <p:cNvPr id="78" name="Slide Number Placeholder 3"/>
          <p:cNvSpPr txBox="1">
            <a:spLocks/>
          </p:cNvSpPr>
          <p:nvPr/>
        </p:nvSpPr>
        <p:spPr>
          <a:xfrm>
            <a:off x="8168251" y="64960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auto">
          <a:xfrm>
            <a:off x="6291597" y="6383078"/>
            <a:ext cx="32637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  <a:t>Fourches D. et al. Trust but </a:t>
            </a:r>
            <a:r>
              <a:rPr lang="fr-CH" sz="1400" b="1" dirty="0" err="1">
                <a:solidFill>
                  <a:srgbClr val="00B050"/>
                </a:solidFill>
                <a:latin typeface="Arial"/>
                <a:cs typeface="Arial"/>
              </a:rPr>
              <a:t>verify</a:t>
            </a:r>
            <a: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  <a:t>.</a:t>
            </a:r>
            <a:b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</a:br>
            <a:r>
              <a:rPr lang="fr-CH" sz="1400" b="1" i="1" dirty="0">
                <a:solidFill>
                  <a:srgbClr val="00B050"/>
                </a:solidFill>
                <a:latin typeface="Arial"/>
                <a:cs typeface="Arial"/>
              </a:rPr>
              <a:t>J</a:t>
            </a:r>
            <a: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  <a:t>. </a:t>
            </a:r>
            <a:r>
              <a:rPr lang="fr-CH" sz="1400" b="1" dirty="0" err="1">
                <a:solidFill>
                  <a:srgbClr val="00B050"/>
                </a:solidFill>
                <a:latin typeface="Arial"/>
                <a:cs typeface="Arial"/>
              </a:rPr>
              <a:t>Chem</a:t>
            </a:r>
            <a:r>
              <a:rPr lang="fr-CH" sz="1400" b="1" dirty="0">
                <a:solidFill>
                  <a:srgbClr val="00B050"/>
                </a:solidFill>
                <a:latin typeface="Arial"/>
                <a:cs typeface="Arial"/>
              </a:rPr>
              <a:t>. Inf. Model.,  2010, 50, 1189</a:t>
            </a:r>
            <a:endParaRPr lang="ru-RU" sz="140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90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>
            <a:spLocks/>
          </p:cNvSpPr>
          <p:nvPr/>
        </p:nvSpPr>
        <p:spPr>
          <a:xfrm>
            <a:off x="342900" y="81855"/>
            <a:ext cx="8628818" cy="114300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spc="-50" dirty="0">
                <a:solidFill>
                  <a:srgbClr val="1798A9"/>
                </a:solidFill>
                <a:latin typeface="Arial"/>
                <a:cs typeface="Calibri" pitchFamily="34" charset="0"/>
              </a:rPr>
              <a:t>Modeling Workflow: the importance of rigorous validation</a:t>
            </a:r>
            <a:endParaRPr lang="en-US" sz="3600" kern="0" spc="-50" dirty="0">
              <a:solidFill>
                <a:srgbClr val="1798A9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36" name="Elbow Connector 135"/>
          <p:cNvCxnSpPr/>
          <p:nvPr/>
        </p:nvCxnSpPr>
        <p:spPr>
          <a:xfrm>
            <a:off x="3581400" y="1676400"/>
            <a:ext cx="548640" cy="640080"/>
          </a:xfrm>
          <a:prstGeom prst="bentConnector3">
            <a:avLst>
              <a:gd name="adj1" fmla="val 99834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3282140" y="4876800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i="1" kern="0" spc="5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cs typeface="Arial"/>
              </a:rPr>
              <a:t>Modeling  methods</a:t>
            </a:r>
          </a:p>
        </p:txBody>
      </p:sp>
      <p:graphicFrame>
        <p:nvGraphicFramePr>
          <p:cNvPr id="138" name="Diagram 137"/>
          <p:cNvGraphicFramePr/>
          <p:nvPr/>
        </p:nvGraphicFramePr>
        <p:xfrm>
          <a:off x="2400309" y="2362200"/>
          <a:ext cx="2032441" cy="2032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9" name="Rounded Rectangle 138"/>
          <p:cNvSpPr/>
          <p:nvPr/>
        </p:nvSpPr>
        <p:spPr>
          <a:xfrm>
            <a:off x="1600200" y="2392464"/>
            <a:ext cx="2895600" cy="1996147"/>
          </a:xfrm>
          <a:prstGeom prst="roundRect">
            <a:avLst/>
          </a:prstGeom>
          <a:noFill/>
          <a:ln w="25400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600206" y="3207775"/>
            <a:ext cx="108880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latin typeface="Arial"/>
                <a:cs typeface="Arial"/>
              </a:rPr>
              <a:t>5-fold External Validation</a:t>
            </a:r>
          </a:p>
        </p:txBody>
      </p:sp>
      <p:grpSp>
        <p:nvGrpSpPr>
          <p:cNvPr id="141" name="Group 35"/>
          <p:cNvGrpSpPr/>
          <p:nvPr/>
        </p:nvGrpSpPr>
        <p:grpSpPr>
          <a:xfrm>
            <a:off x="2667001" y="2728918"/>
            <a:ext cx="1460624" cy="1409820"/>
            <a:chOff x="2476500" y="3486090"/>
            <a:chExt cx="1460624" cy="1409820"/>
          </a:xfrm>
        </p:grpSpPr>
        <p:sp>
          <p:nvSpPr>
            <p:cNvPr id="142" name="TextBox 141"/>
            <p:cNvSpPr txBox="1"/>
            <p:nvPr/>
          </p:nvSpPr>
          <p:spPr>
            <a:xfrm>
              <a:off x="2695390" y="348609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609790" y="413004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076390" y="449580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476500" y="410464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381190" y="350520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Arial"/>
                  <a:cs typeface="Arial"/>
                </a:rPr>
                <a:t>5</a:t>
              </a:r>
            </a:p>
          </p:txBody>
        </p:sp>
      </p:grpSp>
      <p:sp>
        <p:nvSpPr>
          <p:cNvPr id="147" name="Oval 146"/>
          <p:cNvSpPr/>
          <p:nvPr/>
        </p:nvSpPr>
        <p:spPr>
          <a:xfrm>
            <a:off x="3225800" y="3179828"/>
            <a:ext cx="381000" cy="381000"/>
          </a:xfrm>
          <a:prstGeom prst="ellips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263900" y="316712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prstClr val="white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263900" y="315442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63900" y="315442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prstClr val="white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263900" y="316712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prstClr val="white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263900" y="316712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prstClr val="white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447800" y="4343417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i="1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cs typeface="Arial"/>
              </a:rPr>
              <a:t>courtesy of L. Zhang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7924800" y="5101862"/>
            <a:ext cx="2057400" cy="762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200" b="1" kern="0" dirty="0" err="1">
                <a:solidFill>
                  <a:prstClr val="black"/>
                </a:solidFill>
                <a:latin typeface="Calibri"/>
                <a:cs typeface="Arial"/>
              </a:rPr>
              <a:t>Combi</a:t>
            </a:r>
            <a:r>
              <a:rPr lang="en-US" sz="2200" b="1" kern="0" dirty="0">
                <a:solidFill>
                  <a:prstClr val="black"/>
                </a:solidFill>
                <a:latin typeface="Calibri"/>
                <a:cs typeface="Arial"/>
              </a:rPr>
              <a:t>-QSAR </a:t>
            </a:r>
          </a:p>
          <a:p>
            <a:pPr algn="ctr">
              <a:defRPr/>
            </a:pPr>
            <a:r>
              <a:rPr lang="en-US" sz="2200" b="1" kern="0" dirty="0">
                <a:solidFill>
                  <a:prstClr val="black"/>
                </a:solidFill>
                <a:latin typeface="Calibri"/>
                <a:cs typeface="Arial"/>
              </a:rPr>
              <a:t>modeling</a:t>
            </a:r>
          </a:p>
        </p:txBody>
      </p:sp>
      <p:sp>
        <p:nvSpPr>
          <p:cNvPr id="155" name="Flowchart: Stored Data 154"/>
          <p:cNvSpPr/>
          <p:nvPr/>
        </p:nvSpPr>
        <p:spPr>
          <a:xfrm>
            <a:off x="1828800" y="1371600"/>
            <a:ext cx="2133600" cy="685800"/>
          </a:xfrm>
          <a:prstGeom prst="flowChartOnlineStorag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  <a:cs typeface="Arial"/>
              </a:rPr>
              <a:t>Datasets</a:t>
            </a:r>
          </a:p>
        </p:txBody>
      </p:sp>
      <p:sp>
        <p:nvSpPr>
          <p:cNvPr id="156" name="Flowchart: Alternate Process 155"/>
          <p:cNvSpPr/>
          <p:nvPr/>
        </p:nvSpPr>
        <p:spPr>
          <a:xfrm>
            <a:off x="2438400" y="5334000"/>
            <a:ext cx="1676400" cy="533400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i="1" kern="0" dirty="0">
                <a:solidFill>
                  <a:prstClr val="black"/>
                </a:solidFill>
                <a:latin typeface="Calibri"/>
                <a:cs typeface="Arial"/>
              </a:rPr>
              <a:t>K-</a:t>
            </a:r>
            <a:r>
              <a:rPr lang="en-US" sz="1600" kern="0" dirty="0">
                <a:solidFill>
                  <a:prstClr val="black"/>
                </a:solidFill>
                <a:latin typeface="Calibri"/>
                <a:cs typeface="Arial"/>
              </a:rPr>
              <a:t>Nearest Neighbors (</a:t>
            </a:r>
            <a:r>
              <a:rPr lang="en-US" sz="1600" i="1" kern="0" dirty="0" err="1">
                <a:solidFill>
                  <a:prstClr val="black"/>
                </a:solidFill>
                <a:latin typeface="Calibri"/>
                <a:cs typeface="Arial"/>
              </a:rPr>
              <a:t>k</a:t>
            </a:r>
            <a:r>
              <a:rPr lang="en-US" sz="1600" kern="0" dirty="0" err="1">
                <a:solidFill>
                  <a:prstClr val="black"/>
                </a:solidFill>
                <a:latin typeface="Calibri"/>
                <a:cs typeface="Arial"/>
              </a:rPr>
              <a:t>NN</a:t>
            </a:r>
            <a:r>
              <a:rPr lang="en-US" sz="1600" kern="0" dirty="0">
                <a:solidFill>
                  <a:prstClr val="black"/>
                </a:solidFill>
                <a:latin typeface="Calibri"/>
                <a:cs typeface="Arial"/>
              </a:rPr>
              <a:t>)</a:t>
            </a:r>
          </a:p>
        </p:txBody>
      </p:sp>
      <p:sp>
        <p:nvSpPr>
          <p:cNvPr id="157" name="Flowchart: Alternate Process 156"/>
          <p:cNvSpPr/>
          <p:nvPr/>
        </p:nvSpPr>
        <p:spPr>
          <a:xfrm>
            <a:off x="4191000" y="5334000"/>
            <a:ext cx="1219200" cy="533400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  <a:cs typeface="Arial"/>
              </a:rPr>
              <a:t>Random Forest (RF)</a:t>
            </a:r>
          </a:p>
        </p:txBody>
      </p:sp>
      <p:sp>
        <p:nvSpPr>
          <p:cNvPr id="158" name="Flowchart: Alternate Process 157"/>
          <p:cNvSpPr/>
          <p:nvPr/>
        </p:nvSpPr>
        <p:spPr>
          <a:xfrm>
            <a:off x="5486400" y="5334017"/>
            <a:ext cx="1676400" cy="531267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  <a:cs typeface="Arial"/>
              </a:rPr>
              <a:t>Support Vector Machines (SVM)</a:t>
            </a:r>
          </a:p>
        </p:txBody>
      </p:sp>
      <p:sp>
        <p:nvSpPr>
          <p:cNvPr id="159" name="Flowchart: Predefined Process 158"/>
          <p:cNvSpPr/>
          <p:nvPr/>
        </p:nvSpPr>
        <p:spPr>
          <a:xfrm>
            <a:off x="1955800" y="6324600"/>
            <a:ext cx="1143000" cy="381000"/>
          </a:xfrm>
          <a:prstGeom prst="flowChartPredefinedProcess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  <a:cs typeface="Arial"/>
              </a:rPr>
              <a:t>Dragon</a:t>
            </a:r>
          </a:p>
        </p:txBody>
      </p:sp>
      <p:sp>
        <p:nvSpPr>
          <p:cNvPr id="160" name="Flowchart: Predefined Process 159"/>
          <p:cNvSpPr/>
          <p:nvPr/>
        </p:nvSpPr>
        <p:spPr>
          <a:xfrm>
            <a:off x="3251200" y="6324600"/>
            <a:ext cx="1143000" cy="381000"/>
          </a:xfrm>
          <a:prstGeom prst="flowChartPredefinedProcess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latin typeface="Calibri"/>
                <a:cs typeface="Arial"/>
              </a:rPr>
              <a:t>MOE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7924800" y="4125452"/>
            <a:ext cx="2057400" cy="762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  <a:cs typeface="Arial"/>
              </a:rPr>
              <a:t>Internal validation</a:t>
            </a:r>
          </a:p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  <a:cs typeface="Arial"/>
              </a:rPr>
              <a:t>Model selection</a:t>
            </a:r>
          </a:p>
        </p:txBody>
      </p:sp>
      <p:sp>
        <p:nvSpPr>
          <p:cNvPr id="162" name="Flowchart: Magnetic Disk 161"/>
          <p:cNvSpPr/>
          <p:nvPr/>
        </p:nvSpPr>
        <p:spPr>
          <a:xfrm>
            <a:off x="8019218" y="3067516"/>
            <a:ext cx="1905000" cy="762000"/>
          </a:xfrm>
          <a:prstGeom prst="flowChartMagneticDisk">
            <a:avLst/>
          </a:prstGeom>
          <a:solidFill>
            <a:srgbClr val="C0504D">
              <a:lumMod val="20000"/>
              <a:lumOff val="80000"/>
            </a:srgbClr>
          </a:solidFill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  <a:cs typeface="Arial"/>
              </a:rPr>
              <a:t>An ensemble of QSAR Models</a:t>
            </a:r>
          </a:p>
        </p:txBody>
      </p:sp>
      <p:grpSp>
        <p:nvGrpSpPr>
          <p:cNvPr id="163" name="Group 66"/>
          <p:cNvGrpSpPr/>
          <p:nvPr/>
        </p:nvGrpSpPr>
        <p:grpSpPr>
          <a:xfrm>
            <a:off x="4572000" y="1828812"/>
            <a:ext cx="2667000" cy="2742081"/>
            <a:chOff x="3200400" y="2133600"/>
            <a:chExt cx="2667000" cy="2742081"/>
          </a:xfrm>
        </p:grpSpPr>
        <p:sp>
          <p:nvSpPr>
            <p:cNvPr id="164" name="Pie 163"/>
            <p:cNvSpPr/>
            <p:nvPr/>
          </p:nvSpPr>
          <p:spPr>
            <a:xfrm rot="20391327">
              <a:off x="3535574" y="3046881"/>
              <a:ext cx="1828800" cy="1828800"/>
            </a:xfrm>
            <a:prstGeom prst="pie">
              <a:avLst>
                <a:gd name="adj1" fmla="val 20169249"/>
                <a:gd name="adj2" fmla="val 16200000"/>
              </a:avLst>
            </a:prstGeom>
            <a:solidFill>
              <a:srgbClr val="8EBAE5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  <a:cs typeface="Arial"/>
              </a:endParaRPr>
            </a:p>
          </p:txBody>
        </p:sp>
        <p:sp>
          <p:nvSpPr>
            <p:cNvPr id="165" name="Pie 164"/>
            <p:cNvSpPr/>
            <p:nvPr/>
          </p:nvSpPr>
          <p:spPr>
            <a:xfrm rot="16200000">
              <a:off x="3429000" y="2133600"/>
              <a:ext cx="2286000" cy="2286000"/>
            </a:xfrm>
            <a:prstGeom prst="pie">
              <a:avLst>
                <a:gd name="adj1" fmla="val 20537848"/>
                <a:gd name="adj2" fmla="val 2633223"/>
              </a:avLst>
            </a:prstGeom>
            <a:solidFill>
              <a:srgbClr val="6699C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black"/>
                </a:solidFill>
                <a:latin typeface="Calibri"/>
                <a:cs typeface="Arial"/>
              </a:endParaRPr>
            </a:p>
          </p:txBody>
        </p:sp>
        <p:sp>
          <p:nvSpPr>
            <p:cNvPr id="166" name="Flowchart: Data 165"/>
            <p:cNvSpPr/>
            <p:nvPr/>
          </p:nvSpPr>
          <p:spPr>
            <a:xfrm>
              <a:off x="3200400" y="4038600"/>
              <a:ext cx="2560320" cy="457200"/>
            </a:xfrm>
            <a:prstGeom prst="flowChartInputOutpu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Calibri"/>
                  <a:cs typeface="Arial"/>
                </a:rPr>
                <a:t>Modeling set</a:t>
              </a:r>
            </a:p>
          </p:txBody>
        </p:sp>
        <p:sp>
          <p:nvSpPr>
            <p:cNvPr id="167" name="Flowchart: Data 166"/>
            <p:cNvSpPr/>
            <p:nvPr/>
          </p:nvSpPr>
          <p:spPr>
            <a:xfrm>
              <a:off x="3429000" y="2590800"/>
              <a:ext cx="2438400" cy="381000"/>
            </a:xfrm>
            <a:prstGeom prst="flowChartInputOutpu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Calibri"/>
                  <a:cs typeface="Arial"/>
                </a:rPr>
                <a:t>External set</a:t>
              </a:r>
            </a:p>
          </p:txBody>
        </p:sp>
      </p:grpSp>
      <p:grpSp>
        <p:nvGrpSpPr>
          <p:cNvPr id="168" name="Group 83"/>
          <p:cNvGrpSpPr/>
          <p:nvPr/>
        </p:nvGrpSpPr>
        <p:grpSpPr>
          <a:xfrm>
            <a:off x="3276600" y="5181600"/>
            <a:ext cx="4648200" cy="301262"/>
            <a:chOff x="1752600" y="5181600"/>
            <a:chExt cx="4648200" cy="301262"/>
          </a:xfrm>
        </p:grpSpPr>
        <p:cxnSp>
          <p:nvCxnSpPr>
            <p:cNvPr id="169" name="Shape 168"/>
            <p:cNvCxnSpPr>
              <a:stCxn id="154" idx="1"/>
              <a:endCxn id="158" idx="0"/>
            </p:cNvCxnSpPr>
            <p:nvPr/>
          </p:nvCxnSpPr>
          <p:spPr>
            <a:xfrm rot="10800000">
              <a:off x="4800600" y="5334006"/>
              <a:ext cx="1600200" cy="148856"/>
            </a:xfrm>
            <a:prstGeom prst="bentConnector4">
              <a:avLst>
                <a:gd name="adj1" fmla="val 23810"/>
                <a:gd name="adj2" fmla="val 253571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170" name="Group 82"/>
            <p:cNvGrpSpPr/>
            <p:nvPr/>
          </p:nvGrpSpPr>
          <p:grpSpPr>
            <a:xfrm>
              <a:off x="1752600" y="5181600"/>
              <a:ext cx="3048000" cy="152400"/>
              <a:chOff x="1752600" y="5257800"/>
              <a:chExt cx="3048000" cy="76200"/>
            </a:xfrm>
          </p:grpSpPr>
          <p:cxnSp>
            <p:nvCxnSpPr>
              <p:cNvPr id="171" name="Shape 170"/>
              <p:cNvCxnSpPr>
                <a:stCxn id="157" idx="0"/>
              </p:cNvCxnSpPr>
              <p:nvPr/>
            </p:nvCxnSpPr>
            <p:spPr>
              <a:xfrm rot="5400000" flipH="1" flipV="1">
                <a:off x="4000500" y="4533900"/>
                <a:ext cx="76200" cy="1524000"/>
              </a:xfrm>
              <a:prstGeom prst="bent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2" name="Shape 171"/>
              <p:cNvCxnSpPr>
                <a:stCxn id="156" idx="0"/>
              </p:cNvCxnSpPr>
              <p:nvPr/>
            </p:nvCxnSpPr>
            <p:spPr>
              <a:xfrm rot="5400000" flipH="1" flipV="1">
                <a:off x="2476500" y="4533900"/>
                <a:ext cx="76200" cy="1524000"/>
              </a:xfrm>
              <a:prstGeom prst="bentConnector2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cxnSp>
        <p:nvCxnSpPr>
          <p:cNvPr id="173" name="Elbow Connector 172"/>
          <p:cNvCxnSpPr>
            <a:stCxn id="154" idx="2"/>
            <a:endCxn id="160" idx="0"/>
          </p:cNvCxnSpPr>
          <p:nvPr/>
        </p:nvCxnSpPr>
        <p:spPr>
          <a:xfrm rot="5400000">
            <a:off x="6157731" y="3528836"/>
            <a:ext cx="460738" cy="51308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74" name="Elbow Connector 173"/>
          <p:cNvCxnSpPr/>
          <p:nvPr/>
        </p:nvCxnSpPr>
        <p:spPr>
          <a:xfrm rot="5400000" flipH="1" flipV="1">
            <a:off x="5498865" y="2826277"/>
            <a:ext cx="460738" cy="64262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75" name="TextBox 174"/>
          <p:cNvSpPr txBox="1"/>
          <p:nvPr/>
        </p:nvSpPr>
        <p:spPr>
          <a:xfrm>
            <a:off x="2111997" y="594360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i="1" kern="0" spc="5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cs typeface="Arial"/>
              </a:rPr>
              <a:t>Descriptors</a:t>
            </a:r>
          </a:p>
        </p:txBody>
      </p:sp>
      <p:cxnSp>
        <p:nvCxnSpPr>
          <p:cNvPr id="176" name="Elbow Connector 175"/>
          <p:cNvCxnSpPr>
            <a:stCxn id="166" idx="5"/>
            <a:endCxn id="154" idx="1"/>
          </p:cNvCxnSpPr>
          <p:nvPr/>
        </p:nvCxnSpPr>
        <p:spPr>
          <a:xfrm>
            <a:off x="6876288" y="3962412"/>
            <a:ext cx="1048512" cy="152046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77" name="Straight Arrow Connector 176"/>
          <p:cNvCxnSpPr>
            <a:stCxn id="154" idx="0"/>
          </p:cNvCxnSpPr>
          <p:nvPr/>
        </p:nvCxnSpPr>
        <p:spPr>
          <a:xfrm flipV="1">
            <a:off x="8953500" y="4876800"/>
            <a:ext cx="0" cy="22506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78" name="Elbow Connector 177"/>
          <p:cNvCxnSpPr>
            <a:stCxn id="167" idx="5"/>
            <a:endCxn id="180" idx="1"/>
          </p:cNvCxnSpPr>
          <p:nvPr/>
        </p:nvCxnSpPr>
        <p:spPr>
          <a:xfrm>
            <a:off x="6995160" y="2476501"/>
            <a:ext cx="871658" cy="709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79" name="Straight Arrow Connector 178"/>
          <p:cNvCxnSpPr/>
          <p:nvPr/>
        </p:nvCxnSpPr>
        <p:spPr>
          <a:xfrm rot="60000" flipH="1" flipV="1">
            <a:off x="8939060" y="2826447"/>
            <a:ext cx="0" cy="64008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80" name="Rectangle 179"/>
          <p:cNvSpPr/>
          <p:nvPr/>
        </p:nvSpPr>
        <p:spPr>
          <a:xfrm>
            <a:off x="7866818" y="2140695"/>
            <a:ext cx="2209800" cy="6858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  <a:cs typeface="Arial"/>
              </a:rPr>
              <a:t>Evaluation of external performance</a:t>
            </a:r>
          </a:p>
        </p:txBody>
      </p:sp>
      <p:sp>
        <p:nvSpPr>
          <p:cNvPr id="181" name="Slide Number Placeholder 49"/>
          <p:cNvSpPr txBox="1">
            <a:spLocks/>
          </p:cNvSpPr>
          <p:nvPr/>
        </p:nvSpPr>
        <p:spPr>
          <a:xfrm>
            <a:off x="8077200" y="635636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defRPr/>
            </a:pPr>
            <a:fld id="{5DF9F53C-0C98-4EF7-A598-3B4A0A79C77F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/>
                <a:cs typeface="Arial"/>
              </a:rPr>
              <a:pPr algn="r">
                <a:defRPr/>
              </a:pPr>
              <a:t>16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/>
              <a:cs typeface="Arial"/>
            </a:endParaRPr>
          </a:p>
        </p:txBody>
      </p:sp>
      <p:sp>
        <p:nvSpPr>
          <p:cNvPr id="182" name="Text Box 33"/>
          <p:cNvSpPr txBox="1">
            <a:spLocks noChangeArrowheads="1"/>
          </p:cNvSpPr>
          <p:nvPr/>
        </p:nvSpPr>
        <p:spPr bwMode="auto">
          <a:xfrm>
            <a:off x="4572009" y="6039383"/>
            <a:ext cx="6035435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B050"/>
                </a:solidFill>
                <a:latin typeface="Times New Roman" pitchFamily="18" charset="0"/>
                <a:cs typeface="Arial"/>
              </a:rPr>
              <a:t>Tropsha, A. Best Practices for QSAR Model Development, Validation, 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B050"/>
                </a:solidFill>
                <a:latin typeface="Times New Roman" pitchFamily="18" charset="0"/>
                <a:cs typeface="Arial"/>
              </a:rPr>
              <a:t>and Exploitation </a:t>
            </a:r>
            <a:r>
              <a:rPr lang="en-US" sz="1600" i="1" dirty="0">
                <a:solidFill>
                  <a:srgbClr val="00B050"/>
                </a:solidFill>
                <a:latin typeface="Times New Roman" pitchFamily="18" charset="0"/>
                <a:cs typeface="Arial"/>
              </a:rPr>
              <a:t>Mol. Inf.,</a:t>
            </a:r>
            <a:r>
              <a:rPr lang="en-US" sz="1600" dirty="0">
                <a:solidFill>
                  <a:srgbClr val="00B050"/>
                </a:solidFill>
                <a:latin typeface="Times New Roman" pitchFamily="18" charset="0"/>
                <a:cs typeface="Arial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Times New Roman" pitchFamily="18" charset="0"/>
                <a:cs typeface="Arial"/>
              </a:rPr>
              <a:t>2010</a:t>
            </a:r>
            <a:r>
              <a:rPr lang="en-US" sz="1600" dirty="0">
                <a:solidFill>
                  <a:srgbClr val="00B050"/>
                </a:solidFill>
                <a:latin typeface="Times New Roman" pitchFamily="18" charset="0"/>
                <a:cs typeface="Arial"/>
              </a:rPr>
              <a:t>, 29, 476 – 488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i="1" dirty="0">
                <a:solidFill>
                  <a:srgbClr val="00B050"/>
                </a:solidFill>
                <a:latin typeface="Times New Roman" pitchFamily="18" charset="0"/>
                <a:cs typeface="Arial"/>
              </a:rPr>
              <a:t>Fully implemented on </a:t>
            </a:r>
            <a:r>
              <a:rPr lang="en-US" sz="1600" b="1" i="1" dirty="0">
                <a:solidFill>
                  <a:srgbClr val="00B050"/>
                </a:solidFill>
                <a:latin typeface="Times New Roman" pitchFamily="18" charset="0"/>
                <a:cs typeface="Arial"/>
              </a:rPr>
              <a:t>CHEMBENCH.MML.UNC.EDU</a:t>
            </a:r>
          </a:p>
        </p:txBody>
      </p:sp>
      <p:cxnSp>
        <p:nvCxnSpPr>
          <p:cNvPr id="183" name="Straight Arrow Connector 182"/>
          <p:cNvCxnSpPr/>
          <p:nvPr/>
        </p:nvCxnSpPr>
        <p:spPr>
          <a:xfrm flipV="1">
            <a:off x="8957038" y="3859570"/>
            <a:ext cx="0" cy="22506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84" name="Rectangle 183"/>
          <p:cNvSpPr/>
          <p:nvPr/>
        </p:nvSpPr>
        <p:spPr>
          <a:xfrm>
            <a:off x="7817191" y="1371600"/>
            <a:ext cx="2209800" cy="51209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  <a:cs typeface="Arial"/>
              </a:rPr>
              <a:t>Virtual screening (with </a:t>
            </a: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AD</a:t>
            </a:r>
            <a:r>
              <a:rPr lang="en-US" kern="0" dirty="0">
                <a:solidFill>
                  <a:prstClr val="black"/>
                </a:solidFill>
                <a:latin typeface="Calibri"/>
                <a:cs typeface="Arial"/>
              </a:rPr>
              <a:t> </a:t>
            </a:r>
            <a:r>
              <a:rPr lang="en-US" b="1" kern="0" dirty="0">
                <a:solidFill>
                  <a:prstClr val="black"/>
                </a:solidFill>
                <a:latin typeface="Calibri"/>
                <a:cs typeface="Arial"/>
              </a:rPr>
              <a:t>threshold</a:t>
            </a:r>
            <a:r>
              <a:rPr lang="en-US" kern="0" dirty="0">
                <a:solidFill>
                  <a:prstClr val="black"/>
                </a:solidFill>
                <a:latin typeface="Calibri"/>
                <a:cs typeface="Arial"/>
              </a:rPr>
              <a:t>)</a:t>
            </a:r>
          </a:p>
        </p:txBody>
      </p:sp>
      <p:cxnSp>
        <p:nvCxnSpPr>
          <p:cNvPr id="185" name="Straight Arrow Connector 184"/>
          <p:cNvCxnSpPr/>
          <p:nvPr/>
        </p:nvCxnSpPr>
        <p:spPr>
          <a:xfrm flipV="1">
            <a:off x="8949943" y="1863484"/>
            <a:ext cx="0" cy="24756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86" name="Rectangle 185"/>
          <p:cNvSpPr/>
          <p:nvPr/>
        </p:nvSpPr>
        <p:spPr>
          <a:xfrm>
            <a:off x="7817191" y="684028"/>
            <a:ext cx="2209800" cy="51209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C0504D"/>
                </a:solidFill>
                <a:latin typeface="Calibri"/>
                <a:cs typeface="Arial"/>
              </a:rPr>
              <a:t>Experimental confirmation</a:t>
            </a:r>
          </a:p>
        </p:txBody>
      </p:sp>
      <p:cxnSp>
        <p:nvCxnSpPr>
          <p:cNvPr id="187" name="Straight Arrow Connector 186"/>
          <p:cNvCxnSpPr/>
          <p:nvPr/>
        </p:nvCxnSpPr>
        <p:spPr>
          <a:xfrm flipV="1">
            <a:off x="8847162" y="1196124"/>
            <a:ext cx="0" cy="24756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0472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">
                                      <p:cBhvr>
                                        <p:cTn id="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">
                                      <p:cBhvr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">
                                      <p:cBhvr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">
                                      <p:cBhvr>
                                        <p:cTn id="3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">
                                      <p:cBhvr>
                                        <p:cTn id="4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8" grpId="0">
        <p:bldAsOne/>
      </p:bldGraphic>
      <p:bldGraphic spid="138" grpId="1">
        <p:bldAsOne/>
      </p:bldGraphic>
      <p:bldGraphic spid="138" grpId="2">
        <p:bldAsOne/>
      </p:bldGraphic>
      <p:bldGraphic spid="138" grpId="3">
        <p:bldAsOne/>
      </p:bldGraphic>
      <p:bldGraphic spid="138" grpId="4">
        <p:bldAsOne/>
      </p:bldGraphic>
      <p:bldP spid="148" grpId="0"/>
      <p:bldP spid="149" grpId="0"/>
      <p:bldP spid="149" grpId="1"/>
      <p:bldP spid="150" grpId="0"/>
      <p:bldP spid="150" grpId="1"/>
      <p:bldP spid="151" grpId="0"/>
      <p:bldP spid="152" grpId="0"/>
      <p:bldP spid="15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77;p56">
            <a:extLst>
              <a:ext uri="{FF2B5EF4-FFF2-40B4-BE49-F238E27FC236}">
                <a16:creationId xmlns:a16="http://schemas.microsoft.com/office/drawing/2014/main" id="{132AD641-373C-4AA8-B183-D9F0CABB4B1C}"/>
              </a:ext>
            </a:extLst>
          </p:cNvPr>
          <p:cNvSpPr txBox="1"/>
          <p:nvPr/>
        </p:nvSpPr>
        <p:spPr>
          <a:xfrm>
            <a:off x="621820" y="27316"/>
            <a:ext cx="12089327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98A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Fast computational action against COVID-19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1798A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46F68E-027C-4A6E-B575-DA8FFA2621C1}"/>
              </a:ext>
            </a:extLst>
          </p:cNvPr>
          <p:cNvGrpSpPr/>
          <p:nvPr/>
        </p:nvGrpSpPr>
        <p:grpSpPr>
          <a:xfrm>
            <a:off x="9425862" y="3930273"/>
            <a:ext cx="1560629" cy="1121337"/>
            <a:chOff x="9303083" y="3679263"/>
            <a:chExt cx="1560629" cy="11213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73327-0951-4C8F-907C-66ABEC890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9503" y="3679263"/>
              <a:ext cx="734209" cy="11213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35DFC8-1EE2-4AB7-9733-DDB4729A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3083" y="3771414"/>
              <a:ext cx="850247" cy="842477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E6183C-2176-4786-AAD8-E76FF3C04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994" y="1066800"/>
            <a:ext cx="2102206" cy="362658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400" b="1" dirty="0"/>
              <a:t>DATA 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20345-09BF-4A62-8369-26B97A329250}"/>
              </a:ext>
            </a:extLst>
          </p:cNvPr>
          <p:cNvSpPr txBox="1"/>
          <p:nvPr/>
        </p:nvSpPr>
        <p:spPr>
          <a:xfrm rot="5400000">
            <a:off x="2115544" y="2361836"/>
            <a:ext cx="677108" cy="1487972"/>
          </a:xfrm>
          <a:prstGeom prst="rect">
            <a:avLst/>
          </a:prstGeom>
          <a:noFill/>
          <a:ln>
            <a:noFill/>
          </a:ln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 similarity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active site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546D02-4D58-4237-AB1D-C1A38E77E104}"/>
              </a:ext>
            </a:extLst>
          </p:cNvPr>
          <p:cNvSpPr txBox="1">
            <a:spLocks/>
          </p:cNvSpPr>
          <p:nvPr/>
        </p:nvSpPr>
        <p:spPr>
          <a:xfrm>
            <a:off x="9253678" y="1066800"/>
            <a:ext cx="1904997" cy="36265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73152" tIns="36576" rIns="73152" bIns="36576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HIT SELECTION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F42B30-F236-49A4-9179-9F386327EDAE}"/>
              </a:ext>
            </a:extLst>
          </p:cNvPr>
          <p:cNvSpPr/>
          <p:nvPr/>
        </p:nvSpPr>
        <p:spPr>
          <a:xfrm>
            <a:off x="9253678" y="2042788"/>
            <a:ext cx="1904997" cy="796775"/>
          </a:xfrm>
          <a:prstGeom prst="rect">
            <a:avLst/>
          </a:prstGeom>
          <a:ln>
            <a:solidFill>
              <a:srgbClr val="1798A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8768" tIns="24384" rIns="48768" bIns="243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 Virtual Hits</a:t>
            </a:r>
          </a:p>
        </p:txBody>
      </p:sp>
      <p:pic>
        <p:nvPicPr>
          <p:cNvPr id="13" name="Picture 2" descr="Image result for CHEMBL">
            <a:extLst>
              <a:ext uri="{FF2B5EF4-FFF2-40B4-BE49-F238E27FC236}">
                <a16:creationId xmlns:a16="http://schemas.microsoft.com/office/drawing/2014/main" id="{ABC893FA-CD42-4BE8-A22A-FC93AFC8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33" y="1521239"/>
            <a:ext cx="1404129" cy="3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F1AA5D9-B16E-4DFE-B9D1-8C37BBA8AAFB}"/>
              </a:ext>
            </a:extLst>
          </p:cNvPr>
          <p:cNvGrpSpPr/>
          <p:nvPr/>
        </p:nvGrpSpPr>
        <p:grpSpPr>
          <a:xfrm>
            <a:off x="3419749" y="2196921"/>
            <a:ext cx="5800453" cy="3457074"/>
            <a:chOff x="2733949" y="1869711"/>
            <a:chExt cx="5800453" cy="3457074"/>
          </a:xfrm>
        </p:grpSpPr>
        <p:sp>
          <p:nvSpPr>
            <p:cNvPr id="15" name="Down Arrow 217">
              <a:extLst>
                <a:ext uri="{FF2B5EF4-FFF2-40B4-BE49-F238E27FC236}">
                  <a16:creationId xmlns:a16="http://schemas.microsoft.com/office/drawing/2014/main" id="{A089B89E-89D6-46EF-B1BC-9C26D431A4C5}"/>
                </a:ext>
              </a:extLst>
            </p:cNvPr>
            <p:cNvSpPr/>
            <p:nvPr/>
          </p:nvSpPr>
          <p:spPr>
            <a:xfrm rot="16200000">
              <a:off x="5274989" y="2374266"/>
              <a:ext cx="411480" cy="5493558"/>
            </a:xfrm>
            <a:prstGeom prst="downArrow">
              <a:avLst/>
            </a:prstGeom>
            <a:solidFill>
              <a:srgbClr val="D5E8FF"/>
            </a:solidFill>
            <a:ln>
              <a:solidFill>
                <a:srgbClr val="4F7DB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Down Arrow 216">
              <a:extLst>
                <a:ext uri="{FF2B5EF4-FFF2-40B4-BE49-F238E27FC236}">
                  <a16:creationId xmlns:a16="http://schemas.microsoft.com/office/drawing/2014/main" id="{81B9C812-232D-4144-9256-B91860F45153}"/>
                </a:ext>
              </a:extLst>
            </p:cNvPr>
            <p:cNvSpPr/>
            <p:nvPr/>
          </p:nvSpPr>
          <p:spPr>
            <a:xfrm rot="16200000">
              <a:off x="5274989" y="891097"/>
              <a:ext cx="411480" cy="5493558"/>
            </a:xfrm>
            <a:prstGeom prst="downArrow">
              <a:avLst/>
            </a:prstGeom>
            <a:solidFill>
              <a:srgbClr val="D5E8FF"/>
            </a:solidFill>
            <a:ln>
              <a:solidFill>
                <a:srgbClr val="4F7DB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Down Arrow 215">
              <a:extLst>
                <a:ext uri="{FF2B5EF4-FFF2-40B4-BE49-F238E27FC236}">
                  <a16:creationId xmlns:a16="http://schemas.microsoft.com/office/drawing/2014/main" id="{5758FD91-7F79-4AE3-9829-201225137B4E}"/>
                </a:ext>
              </a:extLst>
            </p:cNvPr>
            <p:cNvSpPr/>
            <p:nvPr/>
          </p:nvSpPr>
          <p:spPr>
            <a:xfrm rot="16200000">
              <a:off x="5428436" y="-824776"/>
              <a:ext cx="411480" cy="5800453"/>
            </a:xfrm>
            <a:prstGeom prst="downArrow">
              <a:avLst/>
            </a:prstGeom>
            <a:solidFill>
              <a:srgbClr val="D5E8FF"/>
            </a:solidFill>
            <a:ln>
              <a:solidFill>
                <a:srgbClr val="4F7DB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024752-BEFA-4E89-AC2E-6361615F2A87}"/>
              </a:ext>
            </a:extLst>
          </p:cNvPr>
          <p:cNvSpPr txBox="1"/>
          <p:nvPr/>
        </p:nvSpPr>
        <p:spPr>
          <a:xfrm>
            <a:off x="4244848" y="2741449"/>
            <a:ext cx="2536952" cy="38779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ML-models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7C679E8-7F07-48DB-A973-54C7348D403F}"/>
              </a:ext>
            </a:extLst>
          </p:cNvPr>
          <p:cNvSpPr txBox="1">
            <a:spLocks/>
          </p:cNvSpPr>
          <p:nvPr/>
        </p:nvSpPr>
        <p:spPr>
          <a:xfrm>
            <a:off x="3657600" y="1066800"/>
            <a:ext cx="5255704" cy="36265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73152" tIns="36576" rIns="73152" bIns="36576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AC971C-7D79-49AC-AA0B-C574857CBDDA}"/>
              </a:ext>
            </a:extLst>
          </p:cNvPr>
          <p:cNvSpPr txBox="1"/>
          <p:nvPr/>
        </p:nvSpPr>
        <p:spPr>
          <a:xfrm>
            <a:off x="4244848" y="4526084"/>
            <a:ext cx="2536952" cy="6832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MOLECULAR DOCKING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B0FFD5-C17D-4A80-A094-EF4ABE4170DE}"/>
              </a:ext>
            </a:extLst>
          </p:cNvPr>
          <p:cNvSpPr/>
          <p:nvPr/>
        </p:nvSpPr>
        <p:spPr>
          <a:xfrm>
            <a:off x="6850380" y="2061470"/>
            <a:ext cx="594360" cy="3931920"/>
          </a:xfrm>
          <a:prstGeom prst="rect">
            <a:avLst/>
          </a:prstGeom>
          <a:solidFill>
            <a:srgbClr val="4F7DB8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48768" tIns="24384" rIns="48768" bIns="243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4271478-4655-4438-950C-C3C8BD3BA181}"/>
              </a:ext>
            </a:extLst>
          </p:cNvPr>
          <p:cNvSpPr/>
          <p:nvPr/>
        </p:nvSpPr>
        <p:spPr>
          <a:xfrm>
            <a:off x="4919746" y="1756669"/>
            <a:ext cx="1187156" cy="985386"/>
          </a:xfrm>
          <a:prstGeom prst="cube">
            <a:avLst/>
          </a:prstGeom>
          <a:ln w="12700">
            <a:solidFill>
              <a:schemeClr val="bg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QSAR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B18316-07CC-4D1C-84A7-480F82FA4AA4}"/>
              </a:ext>
            </a:extLst>
          </p:cNvPr>
          <p:cNvSpPr/>
          <p:nvPr/>
        </p:nvSpPr>
        <p:spPr>
          <a:xfrm>
            <a:off x="3657600" y="2061470"/>
            <a:ext cx="594360" cy="3931920"/>
          </a:xfrm>
          <a:prstGeom prst="rect">
            <a:avLst/>
          </a:prstGeom>
          <a:solidFill>
            <a:srgbClr val="4F7DB8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48768" tIns="24384" rIns="48768" bIns="243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CURATION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70448-9B31-4026-89C3-F49A534D0571}"/>
              </a:ext>
            </a:extLst>
          </p:cNvPr>
          <p:cNvSpPr txBox="1"/>
          <p:nvPr/>
        </p:nvSpPr>
        <p:spPr>
          <a:xfrm>
            <a:off x="4360164" y="5871469"/>
            <a:ext cx="2306320" cy="38779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SIMILARITY SEARCH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CF81AF-9DD1-4BDC-9CCC-2ABFE52BC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735" y="5033269"/>
            <a:ext cx="1992465" cy="84827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CEFA785-506E-48B9-8A37-E04D546FF2D1}"/>
              </a:ext>
            </a:extLst>
          </p:cNvPr>
          <p:cNvGrpSpPr/>
          <p:nvPr/>
        </p:nvGrpSpPr>
        <p:grpSpPr>
          <a:xfrm>
            <a:off x="4713081" y="3325883"/>
            <a:ext cx="1600487" cy="1173986"/>
            <a:chOff x="4027281" y="2788414"/>
            <a:chExt cx="1600487" cy="117398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9D6DD3C-DCAF-4CAC-BC54-0BDE6F860B4F}"/>
                </a:ext>
              </a:extLst>
            </p:cNvPr>
            <p:cNvGrpSpPr/>
            <p:nvPr/>
          </p:nvGrpSpPr>
          <p:grpSpPr>
            <a:xfrm>
              <a:off x="4027281" y="2788414"/>
              <a:ext cx="1600487" cy="1173986"/>
              <a:chOff x="3429000" y="2331214"/>
              <a:chExt cx="1600487" cy="117398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4A17281-F90E-4EBD-8E95-C2AE7EC06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9000" y="2331214"/>
                <a:ext cx="1007062" cy="1173986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D08B869-843A-4629-8C36-F0FF23AFFA4D}"/>
                  </a:ext>
                </a:extLst>
              </p:cNvPr>
              <p:cNvGrpSpPr/>
              <p:nvPr/>
            </p:nvGrpSpPr>
            <p:grpSpPr>
              <a:xfrm>
                <a:off x="3842636" y="2362200"/>
                <a:ext cx="1186851" cy="973029"/>
                <a:chOff x="9488363" y="4215982"/>
                <a:chExt cx="1754519" cy="1438427"/>
              </a:xfrm>
              <a:solidFill>
                <a:schemeClr val="bg1"/>
              </a:solidFill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F941DB4-6541-4AC9-B8C2-299A5ECD2063}"/>
                    </a:ext>
                  </a:extLst>
                </p:cNvPr>
                <p:cNvSpPr/>
                <p:nvPr/>
              </p:nvSpPr>
              <p:spPr>
                <a:xfrm>
                  <a:off x="9488363" y="5280729"/>
                  <a:ext cx="380578" cy="373680"/>
                </a:xfrm>
                <a:prstGeom prst="ellipse">
                  <a:avLst/>
                </a:prstGeom>
                <a:grp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8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AB737C6-1D89-4657-B3F0-00FD0A7EAB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2201" y="4567543"/>
                  <a:ext cx="246739" cy="716378"/>
                </a:xfrm>
                <a:prstGeom prst="line">
                  <a:avLst/>
                </a:prstGeom>
                <a:grp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8815486-4A12-4D85-B044-157630456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35047" y="5648575"/>
                  <a:ext cx="693255" cy="1"/>
                </a:xfrm>
                <a:prstGeom prst="line">
                  <a:avLst/>
                </a:prstGeom>
                <a:grp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226CB12-0A78-4EC1-AAD8-3D068BBABE5A}"/>
                    </a:ext>
                  </a:extLst>
                </p:cNvPr>
                <p:cNvSpPr/>
                <p:nvPr/>
              </p:nvSpPr>
              <p:spPr>
                <a:xfrm>
                  <a:off x="9783844" y="4215982"/>
                  <a:ext cx="1459038" cy="1432592"/>
                </a:xfrm>
                <a:prstGeom prst="ellipse">
                  <a:avLst/>
                </a:prstGeom>
                <a:grp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8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8D6995-B71F-4434-9E26-BD3A7284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8666" y="2971800"/>
              <a:ext cx="551534" cy="646782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0978693-F5BA-4A51-9B4A-7B54885CB7D0}"/>
              </a:ext>
            </a:extLst>
          </p:cNvPr>
          <p:cNvSpPr txBox="1"/>
          <p:nvPr/>
        </p:nvSpPr>
        <p:spPr>
          <a:xfrm>
            <a:off x="7479074" y="3293369"/>
            <a:ext cx="750526" cy="132343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2BBAE0-64C3-4704-97B3-9861FD1D268E}"/>
              </a:ext>
            </a:extLst>
          </p:cNvPr>
          <p:cNvSpPr/>
          <p:nvPr/>
        </p:nvSpPr>
        <p:spPr>
          <a:xfrm>
            <a:off x="1402994" y="5018091"/>
            <a:ext cx="2102206" cy="977814"/>
          </a:xfrm>
          <a:prstGeom prst="rect">
            <a:avLst/>
          </a:prstGeom>
          <a:ln>
            <a:solidFill>
              <a:srgbClr val="4F7D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8768" tIns="24384" rIns="48768" bIns="243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COVID-19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Hits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(Feb 2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2020)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8A11154-54AE-47DC-AE8F-515CE8615E53}"/>
              </a:ext>
            </a:extLst>
          </p:cNvPr>
          <p:cNvGrpSpPr/>
          <p:nvPr/>
        </p:nvGrpSpPr>
        <p:grpSpPr>
          <a:xfrm>
            <a:off x="1402994" y="3356869"/>
            <a:ext cx="2102206" cy="1505561"/>
            <a:chOff x="11075491" y="5047266"/>
            <a:chExt cx="1259568" cy="12164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FD02909-873C-41EE-AFB2-66B9063365FF}"/>
                </a:ext>
              </a:extLst>
            </p:cNvPr>
            <p:cNvSpPr/>
            <p:nvPr/>
          </p:nvSpPr>
          <p:spPr>
            <a:xfrm>
              <a:off x="11075491" y="5047266"/>
              <a:ext cx="1259568" cy="1216433"/>
            </a:xfrm>
            <a:prstGeom prst="rect">
              <a:avLst/>
            </a:prstGeom>
            <a:ln>
              <a:solidFill>
                <a:srgbClr val="4F7DB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8768" tIns="24384" rIns="48768" bIns="243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3CLPro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PDB: 6LU7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53BC0B-CEFB-4892-B8D9-328C3261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26964" y="5232372"/>
              <a:ext cx="756619" cy="882033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E8B7F8C-2251-4999-BE0C-EF624E91C754}"/>
              </a:ext>
            </a:extLst>
          </p:cNvPr>
          <p:cNvSpPr/>
          <p:nvPr/>
        </p:nvSpPr>
        <p:spPr>
          <a:xfrm>
            <a:off x="1402994" y="1881855"/>
            <a:ext cx="2102206" cy="957708"/>
          </a:xfrm>
          <a:prstGeom prst="rect">
            <a:avLst/>
          </a:prstGeom>
          <a:ln>
            <a:solidFill>
              <a:srgbClr val="4F7D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8768" tIns="24384" rIns="48768" bIns="243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SARS-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CoV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3CLPro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91 compounds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12D792-87CE-472C-AB72-0693DD818201}"/>
              </a:ext>
            </a:extLst>
          </p:cNvPr>
          <p:cNvGrpSpPr/>
          <p:nvPr/>
        </p:nvGrpSpPr>
        <p:grpSpPr>
          <a:xfrm>
            <a:off x="7772400" y="2061470"/>
            <a:ext cx="1687450" cy="4379678"/>
            <a:chOff x="7086600" y="1734260"/>
            <a:chExt cx="1687450" cy="437967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961E49-A830-42CA-A6B6-5A299D624DBA}"/>
                </a:ext>
              </a:extLst>
            </p:cNvPr>
            <p:cNvSpPr/>
            <p:nvPr/>
          </p:nvSpPr>
          <p:spPr>
            <a:xfrm>
              <a:off x="7633145" y="1734260"/>
              <a:ext cx="594360" cy="3931920"/>
            </a:xfrm>
            <a:prstGeom prst="rect">
              <a:avLst/>
            </a:prstGeom>
            <a:solidFill>
              <a:srgbClr val="1798A9"/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48768" tIns="24384" rIns="48768" bIns="243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SCREENING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77AE4BA-C162-4666-B57F-2CAFEEBD5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6600" y="5796783"/>
              <a:ext cx="1687450" cy="317155"/>
            </a:xfrm>
            <a:prstGeom prst="rect">
              <a:avLst/>
            </a:prstGeom>
          </p:spPr>
        </p:pic>
        <p:sp>
          <p:nvSpPr>
            <p:cNvPr id="44" name="Down Arrow 223">
              <a:extLst>
                <a:ext uri="{FF2B5EF4-FFF2-40B4-BE49-F238E27FC236}">
                  <a16:creationId xmlns:a16="http://schemas.microsoft.com/office/drawing/2014/main" id="{E3DAA118-8D02-4C15-8886-ED55B2CDD1FA}"/>
                </a:ext>
              </a:extLst>
            </p:cNvPr>
            <p:cNvSpPr/>
            <p:nvPr/>
          </p:nvSpPr>
          <p:spPr>
            <a:xfrm rot="10800000">
              <a:off x="7720523" y="5382358"/>
              <a:ext cx="419606" cy="426565"/>
            </a:xfrm>
            <a:prstGeom prst="downArrow">
              <a:avLst/>
            </a:prstGeom>
            <a:solidFill>
              <a:srgbClr val="1798A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Down Arrow 215">
            <a:extLst>
              <a:ext uri="{FF2B5EF4-FFF2-40B4-BE49-F238E27FC236}">
                <a16:creationId xmlns:a16="http://schemas.microsoft.com/office/drawing/2014/main" id="{707961C6-DA0D-4DAB-AB17-CA47D686A918}"/>
              </a:ext>
            </a:extLst>
          </p:cNvPr>
          <p:cNvSpPr/>
          <p:nvPr/>
        </p:nvSpPr>
        <p:spPr>
          <a:xfrm>
            <a:off x="9781395" y="2873734"/>
            <a:ext cx="849563" cy="1227870"/>
          </a:xfrm>
          <a:prstGeom prst="downArrow">
            <a:avLst/>
          </a:prstGeom>
          <a:solidFill>
            <a:srgbClr val="D5E8FF"/>
          </a:solidFill>
          <a:ln>
            <a:solidFill>
              <a:srgbClr val="4F7DB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5799D9-D97F-45EA-98AB-9604DA57EDE3}"/>
              </a:ext>
            </a:extLst>
          </p:cNvPr>
          <p:cNvSpPr/>
          <p:nvPr/>
        </p:nvSpPr>
        <p:spPr>
          <a:xfrm>
            <a:off x="9253678" y="2994210"/>
            <a:ext cx="1904997" cy="558216"/>
          </a:xfrm>
          <a:prstGeom prst="rect">
            <a:avLst/>
          </a:prstGeom>
          <a:ln>
            <a:solidFill>
              <a:srgbClr val="1798A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8768" tIns="24384" rIns="48768" bIns="243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 Compounds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Tested by NCATS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920920-8621-4372-8180-174676041556}"/>
              </a:ext>
            </a:extLst>
          </p:cNvPr>
          <p:cNvSpPr/>
          <p:nvPr/>
        </p:nvSpPr>
        <p:spPr>
          <a:xfrm>
            <a:off x="9253678" y="5152984"/>
            <a:ext cx="1904997" cy="846220"/>
          </a:xfrm>
          <a:prstGeom prst="rect">
            <a:avLst/>
          </a:prstGeom>
          <a:ln>
            <a:solidFill>
              <a:srgbClr val="1798A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8768" tIns="24384" rIns="48768" bIns="243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compounds active 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SARS-CoV-2</a:t>
            </a:r>
          </a:p>
        </p:txBody>
      </p:sp>
    </p:spTree>
    <p:extLst>
      <p:ext uri="{BB962C8B-B14F-4D97-AF65-F5344CB8AC3E}">
        <p14:creationId xmlns:p14="http://schemas.microsoft.com/office/powerpoint/2010/main" val="169602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77;p56">
            <a:extLst>
              <a:ext uri="{FF2B5EF4-FFF2-40B4-BE49-F238E27FC236}">
                <a16:creationId xmlns:a16="http://schemas.microsoft.com/office/drawing/2014/main" id="{86766953-7143-4AC6-BEFB-091DFE9068D7}"/>
              </a:ext>
            </a:extLst>
          </p:cNvPr>
          <p:cNvSpPr txBox="1"/>
          <p:nvPr/>
        </p:nvSpPr>
        <p:spPr>
          <a:xfrm>
            <a:off x="64522" y="73260"/>
            <a:ext cx="12089327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Recent SARS-CoV-2 assays from NCATS confirmed 2 virtual hits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1287-C259-457D-AA08-8ED0F125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76" y="806605"/>
            <a:ext cx="5170124" cy="3871161"/>
          </a:xfrm>
          <a:prstGeom prst="rect">
            <a:avLst/>
          </a:prstGeom>
        </p:spPr>
      </p:pic>
      <p:pic>
        <p:nvPicPr>
          <p:cNvPr id="11" name="Picture 10" descr="A picture containing light, traffic, black, dark&#10;&#10;Description automatically generated">
            <a:extLst>
              <a:ext uri="{FF2B5EF4-FFF2-40B4-BE49-F238E27FC236}">
                <a16:creationId xmlns:a16="http://schemas.microsoft.com/office/drawing/2014/main" id="{6202AC2B-89CB-4783-8FD8-F55A50C6B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4" b="8804"/>
          <a:stretch/>
        </p:blipFill>
        <p:spPr>
          <a:xfrm>
            <a:off x="7039741" y="4793673"/>
            <a:ext cx="1789068" cy="1420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895ABD-361A-44D1-952F-21C5F6237461}"/>
              </a:ext>
            </a:extLst>
          </p:cNvPr>
          <p:cNvSpPr txBox="1"/>
          <p:nvPr/>
        </p:nvSpPr>
        <p:spPr>
          <a:xfrm>
            <a:off x="7086600" y="6105832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Sufugolix</a:t>
            </a:r>
            <a:endParaRPr lang="en-US" b="1" dirty="0"/>
          </a:p>
          <a:p>
            <a:r>
              <a:rPr lang="en-US" dirty="0"/>
              <a:t>IC</a:t>
            </a:r>
            <a:r>
              <a:rPr lang="en-US" baseline="-25000" dirty="0"/>
              <a:t>50</a:t>
            </a:r>
            <a:r>
              <a:rPr lang="en-US" dirty="0"/>
              <a:t> = 12.6 µM</a:t>
            </a:r>
          </a:p>
        </p:txBody>
      </p:sp>
      <p:pic>
        <p:nvPicPr>
          <p:cNvPr id="15" name="Picture 14" descr="A picture containing dark, light, night, sitting&#10;&#10;Description automatically generated">
            <a:extLst>
              <a:ext uri="{FF2B5EF4-FFF2-40B4-BE49-F238E27FC236}">
                <a16:creationId xmlns:a16="http://schemas.microsoft.com/office/drawing/2014/main" id="{B5657C66-EC72-4A3C-8F01-207410D2AD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7" b="29605"/>
          <a:stretch/>
        </p:blipFill>
        <p:spPr>
          <a:xfrm>
            <a:off x="9236943" y="4919378"/>
            <a:ext cx="2726457" cy="10286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57078B-05E4-417F-BAA6-16CE2BD8C4AA}"/>
              </a:ext>
            </a:extLst>
          </p:cNvPr>
          <p:cNvSpPr txBox="1"/>
          <p:nvPr/>
        </p:nvSpPr>
        <p:spPr>
          <a:xfrm>
            <a:off x="10058400" y="6138409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Cenicriviroc</a:t>
            </a:r>
            <a:endParaRPr lang="en-US" dirty="0"/>
          </a:p>
          <a:p>
            <a:r>
              <a:rPr lang="en-US" dirty="0"/>
              <a:t>IC</a:t>
            </a:r>
            <a:r>
              <a:rPr lang="en-US" baseline="-25000" dirty="0"/>
              <a:t>50</a:t>
            </a:r>
            <a:r>
              <a:rPr lang="en-US" dirty="0"/>
              <a:t> = 8.9 µM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473EF-4E92-4489-A961-83D8A6F97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2758"/>
            <a:ext cx="6405381" cy="42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06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57908"/>
            <a:ext cx="8534400" cy="1143000"/>
          </a:xfrm>
        </p:spPr>
        <p:txBody>
          <a:bodyPr/>
          <a:lstStyle/>
          <a:p>
            <a:pPr algn="l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Structure-based screening/molecular docking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86650" y="1364066"/>
            <a:ext cx="3014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Pick a 3D ligand structure from a database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76400" y="2303506"/>
            <a:ext cx="3331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Place it “correctly” in the protein pocket (</a:t>
            </a:r>
            <a:r>
              <a:rPr lang="en-US" dirty="0">
                <a:solidFill>
                  <a:srgbClr val="FF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docking</a:t>
            </a:r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99828" y="3721848"/>
            <a:ext cx="3170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Calculate the free energy of binding (</a:t>
            </a:r>
            <a:r>
              <a:rPr lang="en-US" dirty="0">
                <a:solidFill>
                  <a:srgbClr val="FF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scoring</a:t>
            </a:r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97752" y="5109491"/>
            <a:ext cx="2619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Filter, Rescore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86650" y="2971571"/>
            <a:ext cx="3014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Retain / reject a pose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86650" y="4436080"/>
            <a:ext cx="3014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Rank and select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799830" y="5446565"/>
            <a:ext cx="3014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Rank and select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2607833" y="2209800"/>
            <a:ext cx="1554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2607833" y="3574874"/>
            <a:ext cx="1554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2607833" y="4933101"/>
            <a:ext cx="1554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2564802" y="5918345"/>
            <a:ext cx="1554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1886650" y="5923701"/>
            <a:ext cx="2960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Experimental 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32154" y="1042607"/>
            <a:ext cx="2960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One ligand at a time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r:id="rId1" imgW="4952880" imgH="5486400"/>
        </mc:Choice>
        <mc:Fallback>
          <p:control r:id="rId1" imgW="4952880" imgH="5486400">
            <p:pic>
              <p:nvPicPr>
                <p:cNvPr id="2" name="ActiveIcmCtl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562600" y="685800"/>
                  <a:ext cx="4953000" cy="5486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6240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dirty="0"/>
              <a:t>CBMC/BIOC 805:  Molecular Modeling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072200"/>
            <a:ext cx="10972800" cy="4525963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Lectures: Marsico, 3004; Mondays 1-1:50 pm, in person and zoom; Wednesdays,  2-2:50  pm, in person and zoom</a:t>
            </a:r>
          </a:p>
          <a:p>
            <a:r>
              <a:rPr lang="en-US" dirty="0"/>
              <a:t>Laboratory Sessions: Thursdays, 2-5 pm</a:t>
            </a:r>
          </a:p>
          <a:p>
            <a:r>
              <a:rPr lang="en-US" dirty="0"/>
              <a:t>Midterm: in the middle of the semester</a:t>
            </a:r>
          </a:p>
          <a:p>
            <a:r>
              <a:rPr lang="en-US" dirty="0"/>
              <a:t>Final exam: oral + independent research project</a:t>
            </a:r>
          </a:p>
          <a:p>
            <a:r>
              <a:rPr lang="en-US" dirty="0"/>
              <a:t>Teaching assistants: Enes Kelestemur</a:t>
            </a:r>
          </a:p>
          <a:p>
            <a:r>
              <a:rPr lang="en-US" dirty="0"/>
              <a:t>Questions, comments: </a:t>
            </a:r>
            <a:r>
              <a:rPr lang="en-US" dirty="0">
                <a:hlinkClick r:id="rId3"/>
              </a:rPr>
              <a:t>alex_tropsha@unc.edu</a:t>
            </a:r>
            <a:r>
              <a:rPr lang="en-US" dirty="0"/>
              <a:t>; </a:t>
            </a:r>
            <a:r>
              <a:rPr lang="en-US" dirty="0">
                <a:hlinkClick r:id="rId4"/>
              </a:rPr>
              <a:t>enesk@email.unc.edu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10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6C05-4B4E-42BE-8C93-EC2F7729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5" y="17760"/>
            <a:ext cx="11031186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Case study: Identifying </a:t>
            </a:r>
            <a:r>
              <a:rPr lang="en-US" u="sng" dirty="0"/>
              <a:t>novel</a:t>
            </a:r>
            <a:r>
              <a:rPr lang="en-US" dirty="0"/>
              <a:t> lead candidates against SARS-CoV-2 Main Protease (</a:t>
            </a:r>
            <a:r>
              <a:rPr lang="en-US" dirty="0" err="1"/>
              <a:t>M</a:t>
            </a:r>
            <a:r>
              <a:rPr lang="en-US" baseline="30000" dirty="0" err="1"/>
              <a:t>pro</a:t>
            </a:r>
            <a:r>
              <a:rPr lang="en-US" dirty="0"/>
              <a:t>) active site</a:t>
            </a:r>
          </a:p>
        </p:txBody>
      </p:sp>
      <p:pic>
        <p:nvPicPr>
          <p:cNvPr id="1026" name="3FF3BB9B-D0CC-4336-B3E9-A46E10DE917E">
            <a:extLst>
              <a:ext uri="{FF2B5EF4-FFF2-40B4-BE49-F238E27FC236}">
                <a16:creationId xmlns:a16="http://schemas.microsoft.com/office/drawing/2014/main" id="{8D948F13-BC5E-456F-9091-9243206B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6" y="1901241"/>
            <a:ext cx="2681733" cy="205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4">
            <a:extLst>
              <a:ext uri="{FF2B5EF4-FFF2-40B4-BE49-F238E27FC236}">
                <a16:creationId xmlns:a16="http://schemas.microsoft.com/office/drawing/2014/main" id="{56F199BB-2224-4017-B774-251D0A785ECA}"/>
              </a:ext>
            </a:extLst>
          </p:cNvPr>
          <p:cNvPicPr/>
          <p:nvPr/>
        </p:nvPicPr>
        <p:blipFill rotWithShape="1">
          <a:blip r:embed="rId3"/>
          <a:srcRect t="3127" b="2258"/>
          <a:stretch/>
        </p:blipFill>
        <p:spPr bwMode="auto">
          <a:xfrm>
            <a:off x="3678050" y="1542431"/>
            <a:ext cx="4297096" cy="3967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CA6CBA-15DD-4F6D-895E-AC4AEE33F883}"/>
              </a:ext>
            </a:extLst>
          </p:cNvPr>
          <p:cNvSpPr/>
          <p:nvPr/>
        </p:nvSpPr>
        <p:spPr>
          <a:xfrm>
            <a:off x="457077" y="4084877"/>
            <a:ext cx="2423593" cy="14003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lang="en-US" sz="1800" b="1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active site with 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experimentally soaked 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chemical fragments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Xchem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/Diamond facility, U-Oxford) 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854C5D3-5DD8-4399-84F2-59E26B4BBC31}"/>
              </a:ext>
            </a:extLst>
          </p:cNvPr>
          <p:cNvSpPr/>
          <p:nvPr/>
        </p:nvSpPr>
        <p:spPr>
          <a:xfrm>
            <a:off x="3038969" y="2793628"/>
            <a:ext cx="706583" cy="271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7EF9682F-3513-4143-A21E-983AA5673516">
            <a:extLst>
              <a:ext uri="{FF2B5EF4-FFF2-40B4-BE49-F238E27FC236}">
                <a16:creationId xmlns:a16="http://schemas.microsoft.com/office/drawing/2014/main" id="{F11EBD62-0757-4B66-94A8-3F28A1D9B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9" t="12497" r="2454" b="2065"/>
          <a:stretch/>
        </p:blipFill>
        <p:spPr bwMode="auto">
          <a:xfrm>
            <a:off x="8729301" y="1542431"/>
            <a:ext cx="3271838" cy="322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32C7E88-9B15-4963-8FF3-DE2A24714053}"/>
              </a:ext>
            </a:extLst>
          </p:cNvPr>
          <p:cNvSpPr/>
          <p:nvPr/>
        </p:nvSpPr>
        <p:spPr>
          <a:xfrm>
            <a:off x="7907644" y="3117478"/>
            <a:ext cx="706583" cy="271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2ECA13-4F96-4990-994C-AB842E7DCAC9}"/>
              </a:ext>
            </a:extLst>
          </p:cNvPr>
          <p:cNvSpPr/>
          <p:nvPr/>
        </p:nvSpPr>
        <p:spPr>
          <a:xfrm>
            <a:off x="4495800" y="5686333"/>
            <a:ext cx="3029073" cy="5347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AI workflow for hit compound generation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5882CA-3F5C-4719-82C0-7267BC50F34E}"/>
              </a:ext>
            </a:extLst>
          </p:cNvPr>
          <p:cNvSpPr/>
          <p:nvPr/>
        </p:nvSpPr>
        <p:spPr>
          <a:xfrm>
            <a:off x="8772526" y="4723982"/>
            <a:ext cx="2962397" cy="528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Putative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lang="en-US" sz="1800" b="1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inhibitor within the binding site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E1BD8-2149-44E9-A593-F28D7A35DE87}"/>
              </a:ext>
            </a:extLst>
          </p:cNvPr>
          <p:cNvSpPr txBox="1"/>
          <p:nvPr/>
        </p:nvSpPr>
        <p:spPr>
          <a:xfrm>
            <a:off x="95387" y="6490940"/>
            <a:ext cx="11691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collaboration with Matt Todd (UCL), Frank von Delft (SGC, Oxford), Tim Willson (UNC) and D. Kozakov (Stony Brook)</a:t>
            </a:r>
          </a:p>
        </p:txBody>
      </p:sp>
    </p:spTree>
    <p:extLst>
      <p:ext uri="{BB962C8B-B14F-4D97-AF65-F5344CB8AC3E}">
        <p14:creationId xmlns:p14="http://schemas.microsoft.com/office/powerpoint/2010/main" val="4109132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974467" y="4562682"/>
            <a:ext cx="123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85825" y="4729866"/>
            <a:ext cx="1792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49733" y="4854402"/>
            <a:ext cx="1441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" b="44732"/>
          <a:stretch/>
        </p:blipFill>
        <p:spPr>
          <a:xfrm>
            <a:off x="1743311" y="1067178"/>
            <a:ext cx="7586339" cy="2285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111" b="17325"/>
          <a:stretch/>
        </p:blipFill>
        <p:spPr>
          <a:xfrm>
            <a:off x="1720732" y="3375378"/>
            <a:ext cx="7550944" cy="1371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46864" y="3971588"/>
            <a:ext cx="382741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10940" y="4307956"/>
            <a:ext cx="1753689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5A388573-67C7-984F-ADCD-6C7F6FCF23E0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72390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3C8C93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3000" kern="0" dirty="0">
                <a:solidFill>
                  <a:srgbClr val="1798A9"/>
                </a:solidFill>
              </a:rPr>
              <a:t>Emerging applications of AI to chemical  design and synthesis </a:t>
            </a:r>
            <a:br>
              <a:rPr lang="en-US" sz="3000" kern="0" dirty="0">
                <a:solidFill>
                  <a:srgbClr val="1798A9"/>
                </a:solidFill>
              </a:rPr>
            </a:br>
            <a:endParaRPr lang="en-US" sz="3000" kern="0" dirty="0">
              <a:solidFill>
                <a:srgbClr val="1798A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170" y="4775201"/>
            <a:ext cx="5005963" cy="17497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601" y="5570803"/>
            <a:ext cx="3921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F </a:t>
            </a:r>
            <a:r>
              <a:rPr lang="en-US" sz="1400" dirty="0" err="1">
                <a:solidFill>
                  <a:srgbClr val="00B050"/>
                </a:solidFill>
              </a:rPr>
              <a:t>Häse</a:t>
            </a:r>
            <a:r>
              <a:rPr lang="en-US" sz="1400" dirty="0">
                <a:solidFill>
                  <a:srgbClr val="00B050"/>
                </a:solidFill>
              </a:rPr>
              <a:t>, L </a:t>
            </a:r>
            <a:r>
              <a:rPr lang="en-US" sz="1400" dirty="0" err="1">
                <a:solidFill>
                  <a:srgbClr val="00B050"/>
                </a:solidFill>
              </a:rPr>
              <a:t>Roch</a:t>
            </a:r>
            <a:r>
              <a:rPr lang="en-US" sz="1400" dirty="0">
                <a:solidFill>
                  <a:srgbClr val="00B050"/>
                </a:solidFill>
              </a:rPr>
              <a:t> and A </a:t>
            </a:r>
            <a:r>
              <a:rPr lang="en-US" sz="1400" dirty="0" err="1">
                <a:solidFill>
                  <a:srgbClr val="00B050"/>
                </a:solidFill>
              </a:rPr>
              <a:t>Aspuru-Guzik</a:t>
            </a:r>
            <a:r>
              <a:rPr lang="en-US" sz="1400" dirty="0">
                <a:solidFill>
                  <a:srgbClr val="00B050"/>
                </a:solidFill>
              </a:rPr>
              <a:t>,</a:t>
            </a:r>
            <a:r>
              <a:rPr lang="en-US" sz="1400" i="1" dirty="0">
                <a:solidFill>
                  <a:srgbClr val="00B050"/>
                </a:solidFill>
              </a:rPr>
              <a:t> Chimera: enabling hierarchy based multi-objective optimization for self-driving </a:t>
            </a:r>
            <a:r>
              <a:rPr lang="en-US" sz="1400" i="1" dirty="0" err="1">
                <a:solidFill>
                  <a:srgbClr val="00B050"/>
                </a:solidFill>
              </a:rPr>
              <a:t>laboratoriesChem</a:t>
            </a:r>
            <a:r>
              <a:rPr lang="en-US" sz="1400" i="1" dirty="0">
                <a:solidFill>
                  <a:srgbClr val="00B050"/>
                </a:solidFill>
              </a:rPr>
              <a:t>. Sci.</a:t>
            </a:r>
            <a:r>
              <a:rPr lang="en-US" sz="1400" dirty="0">
                <a:solidFill>
                  <a:srgbClr val="00B050"/>
                </a:solidFill>
              </a:rPr>
              <a:t>, 2018, DOI: </a:t>
            </a:r>
            <a:r>
              <a:rPr lang="en-US" sz="1400" dirty="0">
                <a:solidFill>
                  <a:srgbClr val="00B050"/>
                </a:solidFill>
                <a:hlinkClick r:id="rId5"/>
              </a:rPr>
              <a:t>10.1039/c8sc02239a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9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1" y="-56816"/>
            <a:ext cx="8583953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1798A9"/>
                </a:solidFill>
              </a:rPr>
              <a:t>ReLeaSE</a:t>
            </a:r>
            <a:r>
              <a:rPr lang="en-US" dirty="0">
                <a:solidFill>
                  <a:srgbClr val="1798A9"/>
                </a:solidFill>
              </a:rPr>
              <a:t>:* Disruptive Innovation of Conventional Computational Drug Discovery Pipeline</a:t>
            </a:r>
            <a:br>
              <a:rPr lang="en-US" dirty="0">
                <a:solidFill>
                  <a:srgbClr val="1798A9"/>
                </a:solidFill>
              </a:rPr>
            </a:br>
            <a:endParaRPr lang="en-US" dirty="0">
              <a:solidFill>
                <a:srgbClr val="1798A9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19403267"/>
              </p:ext>
            </p:extLst>
          </p:nvPr>
        </p:nvGraphicFramePr>
        <p:xfrm>
          <a:off x="1543299" y="1767358"/>
          <a:ext cx="7001962" cy="1996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35721" y="1799439"/>
            <a:ext cx="15058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Internal/public </a:t>
            </a:r>
          </a:p>
          <a:p>
            <a:pPr defTabSz="6858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databases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38300" y="930403"/>
            <a:ext cx="8515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endParaRPr lang="en-US" sz="24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84251" y="2276371"/>
            <a:ext cx="1485900" cy="1200329"/>
          </a:xfrm>
          <a:prstGeom prst="rect">
            <a:avLst/>
          </a:prstGeom>
          <a:solidFill>
            <a:schemeClr val="accent6">
              <a:lumMod val="60000"/>
              <a:lumOff val="40000"/>
              <a:alpha val="73000"/>
            </a:schemeClr>
          </a:solidFill>
        </p:spPr>
        <p:txBody>
          <a:bodyPr wrap="square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Selection and testing of </a:t>
            </a:r>
            <a:r>
              <a:rPr lang="en-US" b="1" u="sng" dirty="0">
                <a:solidFill>
                  <a:prstClr val="black"/>
                </a:solidFill>
                <a:latin typeface="Gill Sans MT" panose="020B0502020104020203"/>
              </a:rPr>
              <a:t>known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molecules</a:t>
            </a:r>
          </a:p>
        </p:txBody>
      </p:sp>
      <p:pic>
        <p:nvPicPr>
          <p:cNvPr id="7" name="Picture 6" descr="liquid biopsie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0" t="5457" r="18429" b="3634"/>
          <a:stretch/>
        </p:blipFill>
        <p:spPr bwMode="auto">
          <a:xfrm>
            <a:off x="3653578" y="4066981"/>
            <a:ext cx="1275806" cy="110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80841254"/>
              </p:ext>
            </p:extLst>
          </p:nvPr>
        </p:nvGraphicFramePr>
        <p:xfrm>
          <a:off x="4661256" y="4056915"/>
          <a:ext cx="2156035" cy="910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Rectangle 8"/>
          <p:cNvSpPr/>
          <p:nvPr/>
        </p:nvSpPr>
        <p:spPr>
          <a:xfrm>
            <a:off x="8984251" y="3795415"/>
            <a:ext cx="1485900" cy="12003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Selection and testing of </a:t>
            </a:r>
          </a:p>
          <a:p>
            <a:pPr defTabSz="685800"/>
            <a:r>
              <a:rPr lang="en-US" b="1" u="sng" dirty="0">
                <a:solidFill>
                  <a:prstClr val="black"/>
                </a:solidFill>
                <a:latin typeface="Gill Sans MT" panose="020B0502020104020203"/>
              </a:rPr>
              <a:t>novel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molecules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6528" y="3537007"/>
            <a:ext cx="255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 err="1">
                <a:solidFill>
                  <a:srgbClr val="00B050"/>
                </a:solidFill>
                <a:latin typeface="Gill Sans MT" panose="020B0502020104020203"/>
              </a:rPr>
              <a:t>ReLeaSE</a:t>
            </a:r>
            <a:r>
              <a:rPr lang="en-US" sz="2400" dirty="0">
                <a:solidFill>
                  <a:srgbClr val="00B050"/>
                </a:solidFill>
                <a:latin typeface="Gill Sans MT" panose="020B0502020104020203"/>
              </a:rPr>
              <a:t> Workflow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20866" y="1868687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5B9BD5">
                    <a:lumMod val="75000"/>
                  </a:srgbClr>
                </a:solidFill>
                <a:latin typeface="Gill Sans MT" panose="020B0502020104020203"/>
              </a:rPr>
              <a:t>Traditional Workflow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9042613"/>
              </p:ext>
            </p:extLst>
          </p:nvPr>
        </p:nvGraphicFramePr>
        <p:xfrm>
          <a:off x="359479" y="4008738"/>
          <a:ext cx="4812038" cy="968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3" name="Curved Left Arrow 12"/>
          <p:cNvSpPr/>
          <p:nvPr/>
        </p:nvSpPr>
        <p:spPr>
          <a:xfrm rot="5555306">
            <a:off x="4871650" y="4355252"/>
            <a:ext cx="485384" cy="1943100"/>
          </a:xfrm>
          <a:prstGeom prst="curved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2168" y="5586762"/>
            <a:ext cx="3024680" cy="5078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Gill Sans MT" panose="020B0502020104020203"/>
              </a:rPr>
              <a:t>Target-specific and property  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Gill Sans MT" panose="020B0502020104020203"/>
              </a:rPr>
              <a:t>models / Reinforcement learning</a:t>
            </a:r>
          </a:p>
        </p:txBody>
      </p:sp>
      <p:pic>
        <p:nvPicPr>
          <p:cNvPr id="15" name="Picture 6" descr="liquid biopsies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0" t="5457" r="18429" b="3634"/>
          <a:stretch/>
        </p:blipFill>
        <p:spPr bwMode="auto">
          <a:xfrm>
            <a:off x="6430287" y="5554143"/>
            <a:ext cx="656563" cy="56817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6" name="Picture 2" descr="Parts of a Database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260" y="2484154"/>
            <a:ext cx="620010" cy="62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146951937"/>
              </p:ext>
            </p:extLst>
          </p:nvPr>
        </p:nvGraphicFramePr>
        <p:xfrm>
          <a:off x="6645315" y="4024835"/>
          <a:ext cx="2156035" cy="910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936458D-B5A1-2F43-BFAF-D425D4F5BF97}"/>
              </a:ext>
            </a:extLst>
          </p:cNvPr>
          <p:cNvSpPr txBox="1"/>
          <p:nvPr/>
        </p:nvSpPr>
        <p:spPr>
          <a:xfrm>
            <a:off x="1524000" y="6324601"/>
            <a:ext cx="727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*Popova, M,, Isayev, O., and Tropsha, A. "Deep reinforcement learning for de-novo drug design." </a:t>
            </a:r>
          </a:p>
          <a:p>
            <a:r>
              <a:rPr lang="en-US" sz="1200" b="1" i="1" dirty="0">
                <a:solidFill>
                  <a:srgbClr val="00B050"/>
                </a:solidFill>
              </a:rPr>
              <a:t>Science Advances, 2018 Jul 25;4(7):eaap7885</a:t>
            </a:r>
            <a:r>
              <a:rPr lang="en-US" sz="1200" b="1" dirty="0">
                <a:solidFill>
                  <a:srgbClr val="00B050"/>
                </a:solidFill>
              </a:rPr>
              <a:t>. </a:t>
            </a:r>
          </a:p>
          <a:p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8898D-BC0A-49B6-9DB9-B1F933406380}"/>
              </a:ext>
            </a:extLst>
          </p:cNvPr>
          <p:cNvSpPr txBox="1"/>
          <p:nvPr/>
        </p:nvSpPr>
        <p:spPr>
          <a:xfrm>
            <a:off x="1733798" y="194933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43763-589F-4CC8-AFE9-4424266EE98A}"/>
              </a:ext>
            </a:extLst>
          </p:cNvPr>
          <p:cNvSpPr txBox="1"/>
          <p:nvPr/>
        </p:nvSpPr>
        <p:spPr>
          <a:xfrm>
            <a:off x="1773876" y="364791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310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8" grpId="0">
        <p:bldAsOne/>
      </p:bldGraphic>
      <p:bldP spid="9" grpId="0" animBg="1"/>
      <p:bldP spid="10" grpId="0"/>
      <p:bldGraphic spid="12" grpId="0">
        <p:bldAsOne/>
      </p:bldGraphic>
      <p:bldP spid="13" grpId="0" animBg="1"/>
      <p:bldP spid="14" grpId="0" animBg="1"/>
      <p:bldGraphic spid="1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C9EC408-823C-DE40-B39C-EF753B0C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20" y="5105400"/>
            <a:ext cx="2195242" cy="1387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A9D66-F538-1C44-A891-C59EB6C3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441" y="76200"/>
            <a:ext cx="6400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Design of novel EGFR ligands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95BE-C8DE-7B41-988E-4E7BBA8EF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91" y="976314"/>
            <a:ext cx="4214803" cy="381980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4366 compounds in total</a:t>
            </a:r>
          </a:p>
          <a:p>
            <a:r>
              <a:rPr lang="en-US" dirty="0">
                <a:solidFill>
                  <a:schemeClr val="tx2"/>
                </a:solidFill>
              </a:rPr>
              <a:t>2183 actives (pIC50&gt;=7.0)</a:t>
            </a:r>
          </a:p>
          <a:p>
            <a:r>
              <a:rPr lang="en-US" dirty="0">
                <a:solidFill>
                  <a:schemeClr val="tx2"/>
                </a:solidFill>
              </a:rPr>
              <a:t>Quinazoline is highly enriched in the dataset: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55% of actives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9% of </a:t>
            </a:r>
            <a:r>
              <a:rPr lang="en-US" dirty="0" err="1">
                <a:solidFill>
                  <a:schemeClr val="tx2"/>
                </a:solidFill>
              </a:rPr>
              <a:t>inactives</a:t>
            </a:r>
            <a:r>
              <a:rPr lang="en-US" dirty="0">
                <a:solidFill>
                  <a:schemeClr val="tx2"/>
                </a:solidFill>
              </a:rPr>
              <a:t> 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C2135-0430-EF46-8F9F-48155D8C4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8693" y="2243017"/>
            <a:ext cx="4596939" cy="3000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AAF94-2F25-2C46-9D42-70C39915F3B1}"/>
              </a:ext>
            </a:extLst>
          </p:cNvPr>
          <p:cNvSpPr txBox="1"/>
          <p:nvPr/>
        </p:nvSpPr>
        <p:spPr>
          <a:xfrm>
            <a:off x="3108629" y="5243912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Experimental pIC50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21D32-3ED5-7348-8EDB-436C2127EAB4}"/>
              </a:ext>
            </a:extLst>
          </p:cNvPr>
          <p:cNvSpPr txBox="1"/>
          <p:nvPr/>
        </p:nvSpPr>
        <p:spPr>
          <a:xfrm>
            <a:off x="1926000" y="1935240"/>
            <a:ext cx="4254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Distribution of experimental pIC50 in EGFR dataset</a:t>
            </a:r>
          </a:p>
        </p:txBody>
      </p:sp>
    </p:spTree>
    <p:extLst>
      <p:ext uri="{BB962C8B-B14F-4D97-AF65-F5344CB8AC3E}">
        <p14:creationId xmlns:p14="http://schemas.microsoft.com/office/powerpoint/2010/main" val="125329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609ABBA-46F7-E244-B0AD-0FC573C47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472" y="4551811"/>
            <a:ext cx="1476532" cy="1594292"/>
          </a:xfrm>
          <a:prstGeom prst="rect">
            <a:avLst/>
          </a:prstGeom>
        </p:spPr>
      </p:pic>
      <p:sp>
        <p:nvSpPr>
          <p:cNvPr id="50" name="Subtitle 49">
            <a:extLst>
              <a:ext uri="{FF2B5EF4-FFF2-40B4-BE49-F238E27FC236}">
                <a16:creationId xmlns:a16="http://schemas.microsoft.com/office/drawing/2014/main" id="{7ED4AF9B-48E6-D642-82C5-671F1A57A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2960" y="807269"/>
            <a:ext cx="3409997" cy="183649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Generative model for SMILES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QSAR model built with Random Forest (F-score = 0.91)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Tested 20 compounds experimentally (purchased from Enamine; tested at Reaction Biology)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33C53-0802-FD42-A836-A1B21E95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1" y="-223677"/>
            <a:ext cx="9290149" cy="101388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Validated de-novo generated EGFR hits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EFF22F-DEE2-2944-97F7-ABC70D94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578" y="4617557"/>
            <a:ext cx="1583505" cy="13483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15490D-2C2B-444D-8FD4-E44795671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2"/>
          <a:stretch/>
        </p:blipFill>
        <p:spPr>
          <a:xfrm>
            <a:off x="6862158" y="4664032"/>
            <a:ext cx="1698418" cy="13797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E3B1D3-F784-9144-9D3F-4AFFCCAEB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094" y="4767261"/>
            <a:ext cx="2097020" cy="118903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4939CA7-633C-9745-989D-90AC381AB105}"/>
              </a:ext>
            </a:extLst>
          </p:cNvPr>
          <p:cNvGrpSpPr/>
          <p:nvPr/>
        </p:nvGrpSpPr>
        <p:grpSpPr>
          <a:xfrm>
            <a:off x="5012956" y="1125778"/>
            <a:ext cx="2556534" cy="1872315"/>
            <a:chOff x="3521679" y="1793495"/>
            <a:chExt cx="2556534" cy="187231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354975-2A71-9641-918A-715697B0160A}"/>
                </a:ext>
              </a:extLst>
            </p:cNvPr>
            <p:cNvSpPr txBox="1"/>
            <p:nvPr/>
          </p:nvSpPr>
          <p:spPr>
            <a:xfrm>
              <a:off x="3521679" y="3388811"/>
              <a:ext cx="25565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AEDEF">
                      <a:lumMod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/>
                </a:rPr>
                <a:t>Probability of class “active”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AEDEF">
                      <a:lumMod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/>
                </a:rPr>
                <a:t>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AEDEF">
                      <a:lumMod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/>
                </a:rPr>
                <a:t>for EGFR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068EE80-E1B3-7E4F-8C68-7B0235A6FFF8}"/>
                </a:ext>
              </a:extLst>
            </p:cNvPr>
            <p:cNvGrpSpPr/>
            <p:nvPr/>
          </p:nvGrpSpPr>
          <p:grpSpPr>
            <a:xfrm>
              <a:off x="3566789" y="1793495"/>
              <a:ext cx="2466314" cy="1659576"/>
              <a:chOff x="430670" y="3051447"/>
              <a:chExt cx="2466314" cy="1659576"/>
            </a:xfrm>
          </p:grpSpPr>
          <p:pic>
            <p:nvPicPr>
              <p:cNvPr id="37" name="Content Placeholder 19">
                <a:extLst>
                  <a:ext uri="{FF2B5EF4-FFF2-40B4-BE49-F238E27FC236}">
                    <a16:creationId xmlns:a16="http://schemas.microsoft.com/office/drawing/2014/main" id="{E0D49089-AE7F-7D43-88CF-276F19899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670" y="3051447"/>
                <a:ext cx="2466314" cy="1659576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EFE03E-20E4-0B43-B1F9-36C03B56F361}"/>
                  </a:ext>
                </a:extLst>
              </p:cNvPr>
              <p:cNvSpPr txBox="1"/>
              <p:nvPr/>
            </p:nvSpPr>
            <p:spPr>
              <a:xfrm>
                <a:off x="1104791" y="3106621"/>
                <a:ext cx="796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67676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Arial"/>
                  </a:rPr>
                  <a:t>Unbiased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CE9E8B-D171-904C-B11A-57F604750FA1}"/>
                  </a:ext>
                </a:extLst>
              </p:cNvPr>
              <p:cNvSpPr txBox="1"/>
              <p:nvPr/>
            </p:nvSpPr>
            <p:spPr>
              <a:xfrm>
                <a:off x="1104791" y="3378840"/>
                <a:ext cx="8819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67676">
                        <a:lumMod val="50000"/>
                      </a:srgbClr>
                    </a:solidFill>
                    <a:effectLst/>
                    <a:uLnTx/>
                    <a:uFillTx/>
                    <a:latin typeface="Franklin Gothic Book"/>
                    <a:ea typeface="+mn-ea"/>
                    <a:cs typeface="Arial"/>
                  </a:rPr>
                  <a:t>Maximized</a:t>
                </a:r>
              </a:p>
            </p:txBody>
          </p:sp>
          <p:pic>
            <p:nvPicPr>
              <p:cNvPr id="40" name="Content Placeholder 19">
                <a:extLst>
                  <a:ext uri="{FF2B5EF4-FFF2-40B4-BE49-F238E27FC236}">
                    <a16:creationId xmlns:a16="http://schemas.microsoft.com/office/drawing/2014/main" id="{D1C94C86-468E-8A42-A525-009A7EDACC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7036" t="52496" r="15886" b="39839"/>
              <a:stretch/>
            </p:blipFill>
            <p:spPr>
              <a:xfrm>
                <a:off x="930224" y="3458638"/>
                <a:ext cx="174567" cy="127201"/>
              </a:xfrm>
              <a:prstGeom prst="rect">
                <a:avLst/>
              </a:prstGeom>
            </p:spPr>
          </p:pic>
          <p:pic>
            <p:nvPicPr>
              <p:cNvPr id="41" name="Content Placeholder 19">
                <a:extLst>
                  <a:ext uri="{FF2B5EF4-FFF2-40B4-BE49-F238E27FC236}">
                    <a16:creationId xmlns:a16="http://schemas.microsoft.com/office/drawing/2014/main" id="{5E0455E9-78CA-024A-AEA1-23FB6092A8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09" t="77269" r="91986" b="17221"/>
              <a:stretch/>
            </p:blipFill>
            <p:spPr>
              <a:xfrm>
                <a:off x="930224" y="3184646"/>
                <a:ext cx="174567" cy="122149"/>
              </a:xfrm>
              <a:prstGeom prst="rect">
                <a:avLst/>
              </a:prstGeom>
            </p:spPr>
          </p:pic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904CA6A1-6A19-5E4A-A74E-84540FFAB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802" y="1090185"/>
            <a:ext cx="2537593" cy="1800509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91A7775-9DB1-8445-9319-271A2DDB6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35569"/>
              </p:ext>
            </p:extLst>
          </p:nvPr>
        </p:nvGraphicFramePr>
        <p:xfrm>
          <a:off x="1896533" y="3749555"/>
          <a:ext cx="8331200" cy="23221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66240">
                  <a:extLst>
                    <a:ext uri="{9D8B030D-6E8A-4147-A177-3AD203B41FA5}">
                      <a16:colId xmlns:a16="http://schemas.microsoft.com/office/drawing/2014/main" val="2917908062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2034475802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4232901386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1647085593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981856725"/>
                    </a:ext>
                  </a:extLst>
                </a:gridCol>
              </a:tblGrid>
              <a:tr h="248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ZINC ID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Z1192045732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Z1823625743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tx2"/>
                          </a:solidFill>
                          <a:effectLst/>
                        </a:rPr>
                        <a:t>Z1576525970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Z1182636554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6422277"/>
                  </a:ext>
                </a:extLst>
              </a:tr>
              <a:tr h="2077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HILL SLOPE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-0.82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-0.85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-0.82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-0.85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19356140"/>
                  </a:ext>
                </a:extLst>
              </a:tr>
              <a:tr h="325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IC50 (M)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3.47E-08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1.40E-06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4.39E-08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2.10E-07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08625633"/>
                  </a:ext>
                </a:extLst>
              </a:tr>
              <a:tr h="1534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Compound</a:t>
                      </a:r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07885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085A973-88CA-546F-AF4B-A387C60929D2}"/>
              </a:ext>
            </a:extLst>
          </p:cNvPr>
          <p:cNvSpPr txBox="1"/>
          <p:nvPr/>
        </p:nvSpPr>
        <p:spPr>
          <a:xfrm>
            <a:off x="62181" y="6541754"/>
            <a:ext cx="100651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B050"/>
                </a:solidFill>
                <a:effectLst/>
                <a:latin typeface="BlinkMacSystemFont"/>
              </a:rPr>
              <a:t>Korshunova, M., et al. </a:t>
            </a:r>
            <a:r>
              <a:rPr lang="en-US" sz="1200" b="0" i="0" dirty="0" err="1">
                <a:solidFill>
                  <a:srgbClr val="00B050"/>
                </a:solidFill>
                <a:effectLst/>
                <a:latin typeface="BlinkMacSystemFont"/>
              </a:rPr>
              <a:t>Commun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BlinkMacSystemFont"/>
              </a:rPr>
              <a:t> Chem. 2022 Oct 18;5(1):129. </a:t>
            </a:r>
            <a:r>
              <a:rPr lang="en-US" sz="1200" b="0" i="0" dirty="0" err="1">
                <a:solidFill>
                  <a:srgbClr val="00B050"/>
                </a:solidFill>
                <a:effectLst/>
                <a:latin typeface="BlinkMacSystemFont"/>
              </a:rPr>
              <a:t>doi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BlinkMacSystemFont"/>
              </a:rPr>
              <a:t>: 10.1038/s42004-022-00733-0.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7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95631D38-1E7C-6E42-8E72-E77CBB1F24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5922">
            <a:off x="6683240" y="322842"/>
            <a:ext cx="4110563" cy="32543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1F082C-213E-C843-AC4A-56B4AB6EB740}"/>
              </a:ext>
            </a:extLst>
          </p:cNvPr>
          <p:cNvSpPr/>
          <p:nvPr/>
        </p:nvSpPr>
        <p:spPr>
          <a:xfrm>
            <a:off x="124445" y="1103313"/>
            <a:ext cx="45521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VGACVLCNSQTSLRCGACIRRPFLCCKCCYDHVISTSHKLVLSVNPYVCNAPGCDVTDVTQLYLGGMSYYCKSHKPPISFPLCANGQVFGLYKNTCVGSDNVTDFNAIATCDWTNAGDYILANTCTERLKLFAAETLKATEETFKLSYGIATVREVLSDRELHLSWEVGKPRPPLNRNYVFTGYRVTKNSKVQIGEYTFEKGAVVYRGTTTYKLNVGDYFVLTSHTVMPLSAPTLVPQEHYVRITGLYPTLNISDEFSSNVANY…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AE0A8-0209-8C40-B285-963803C243B6}"/>
              </a:ext>
            </a:extLst>
          </p:cNvPr>
          <p:cNvSpPr txBox="1"/>
          <p:nvPr/>
        </p:nvSpPr>
        <p:spPr>
          <a:xfrm>
            <a:off x="144078" y="839915"/>
            <a:ext cx="251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Target: NSP13 (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2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BF5A8AA-93B4-FE4B-AA9D-1373039A6B24}"/>
              </a:ext>
            </a:extLst>
          </p:cNvPr>
          <p:cNvSpPr/>
          <p:nvPr/>
        </p:nvSpPr>
        <p:spPr>
          <a:xfrm rot="16200000">
            <a:off x="5499517" y="951362"/>
            <a:ext cx="294968" cy="135871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BF5740-0762-FB43-A1B3-821EC5242A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73015">
            <a:off x="6780974" y="304928"/>
            <a:ext cx="3955300" cy="32818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4A90107-7477-CB48-9755-902F75C192E5}"/>
              </a:ext>
            </a:extLst>
          </p:cNvPr>
          <p:cNvSpPr/>
          <p:nvPr/>
        </p:nvSpPr>
        <p:spPr>
          <a:xfrm>
            <a:off x="10176691" y="1150343"/>
            <a:ext cx="757084" cy="64259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541E669-F8EE-4344-85E5-FC90B0B75FED}"/>
              </a:ext>
            </a:extLst>
          </p:cNvPr>
          <p:cNvSpPr/>
          <p:nvPr/>
        </p:nvSpPr>
        <p:spPr>
          <a:xfrm>
            <a:off x="4513363" y="1716131"/>
            <a:ext cx="2105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AlphaFold2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39A340-91E8-B949-934C-D59341B58DA8}"/>
              </a:ext>
            </a:extLst>
          </p:cNvPr>
          <p:cNvSpPr/>
          <p:nvPr/>
        </p:nvSpPr>
        <p:spPr>
          <a:xfrm>
            <a:off x="4500474" y="879280"/>
            <a:ext cx="2197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 mining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(e.g., PDB, PubMed)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43791AD-AED1-1249-9108-F8F16B29F1B6}"/>
              </a:ext>
            </a:extLst>
          </p:cNvPr>
          <p:cNvSpPr/>
          <p:nvPr/>
        </p:nvSpPr>
        <p:spPr>
          <a:xfrm>
            <a:off x="10233220" y="2695863"/>
            <a:ext cx="2105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FTMap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Fragalysis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EE672470-3408-AA4C-902E-23FB6456C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95"/>
          <a:stretch/>
        </p:blipFill>
        <p:spPr>
          <a:xfrm>
            <a:off x="9306339" y="672195"/>
            <a:ext cx="2772472" cy="280976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6570543-5035-9B47-A10C-1E746FF2348E}"/>
              </a:ext>
            </a:extLst>
          </p:cNvPr>
          <p:cNvGrpSpPr/>
          <p:nvPr/>
        </p:nvGrpSpPr>
        <p:grpSpPr>
          <a:xfrm>
            <a:off x="6524313" y="4568652"/>
            <a:ext cx="5534205" cy="1976429"/>
            <a:chOff x="6384207" y="4568652"/>
            <a:chExt cx="5534205" cy="197642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B273031-ED06-7940-AF7D-88926BF54202}"/>
                </a:ext>
              </a:extLst>
            </p:cNvPr>
            <p:cNvSpPr txBox="1"/>
            <p:nvPr/>
          </p:nvSpPr>
          <p:spPr>
            <a:xfrm>
              <a:off x="10493862" y="4568652"/>
              <a:ext cx="818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Core D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60C4D7B-8703-F44E-A020-04DB2A498259}"/>
                </a:ext>
              </a:extLst>
            </p:cNvPr>
            <p:cNvGrpSpPr/>
            <p:nvPr/>
          </p:nvGrpSpPr>
          <p:grpSpPr>
            <a:xfrm>
              <a:off x="6384207" y="4848156"/>
              <a:ext cx="5534205" cy="1696925"/>
              <a:chOff x="6384207" y="4848156"/>
              <a:chExt cx="5534205" cy="1696925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91D7A3-60F0-6442-A715-F116F38293C4}"/>
                  </a:ext>
                </a:extLst>
              </p:cNvPr>
              <p:cNvSpPr txBox="1"/>
              <p:nvPr/>
            </p:nvSpPr>
            <p:spPr>
              <a:xfrm>
                <a:off x="8239435" y="4848156"/>
                <a:ext cx="1234890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Hit-to-Lead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99CD00B-90BD-FB4F-B1C1-B953A796000D}"/>
                  </a:ext>
                </a:extLst>
              </p:cNvPr>
              <p:cNvSpPr txBox="1"/>
              <p:nvPr/>
            </p:nvSpPr>
            <p:spPr>
              <a:xfrm>
                <a:off x="8154234" y="5409898"/>
                <a:ext cx="1614289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QSAR/MD-FES </a:t>
                </a:r>
              </a:p>
            </p:txBody>
          </p:sp>
          <p:sp>
            <p:nvSpPr>
              <p:cNvPr id="71" name="Down Arrow 70">
                <a:extLst>
                  <a:ext uri="{FF2B5EF4-FFF2-40B4-BE49-F238E27FC236}">
                    <a16:creationId xmlns:a16="http://schemas.microsoft.com/office/drawing/2014/main" id="{32268A4B-EE83-8A49-AF6D-92E969BC9BE6}"/>
                  </a:ext>
                </a:extLst>
              </p:cNvPr>
              <p:cNvSpPr/>
              <p:nvPr/>
            </p:nvSpPr>
            <p:spPr>
              <a:xfrm rot="16200000">
                <a:off x="8824944" y="4513916"/>
                <a:ext cx="294968" cy="1616923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D0ED54AD-1D11-C34D-B709-07F76432A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7357" y="4929949"/>
                <a:ext cx="2031055" cy="8691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A8011B92-0705-734D-949E-2DF7D1CAF765}"/>
                  </a:ext>
                </a:extLst>
              </p:cNvPr>
              <p:cNvSpPr/>
              <p:nvPr/>
            </p:nvSpPr>
            <p:spPr>
              <a:xfrm rot="16200000">
                <a:off x="8333867" y="3884153"/>
                <a:ext cx="711268" cy="4610587"/>
              </a:xfrm>
              <a:custGeom>
                <a:avLst/>
                <a:gdLst>
                  <a:gd name="connsiteX0" fmla="*/ 711268 w 711268"/>
                  <a:gd name="connsiteY0" fmla="*/ 4500039 h 4610587"/>
                  <a:gd name="connsiteX1" fmla="*/ 711268 w 711268"/>
                  <a:gd name="connsiteY1" fmla="*/ 4555313 h 4610587"/>
                  <a:gd name="connsiteX2" fmla="*/ 711268 w 711268"/>
                  <a:gd name="connsiteY2" fmla="*/ 4610587 h 4610587"/>
                  <a:gd name="connsiteX3" fmla="*/ 279709 w 711268"/>
                  <a:gd name="connsiteY3" fmla="*/ 4610587 h 4610587"/>
                  <a:gd name="connsiteX4" fmla="*/ 2993 w 711268"/>
                  <a:gd name="connsiteY4" fmla="*/ 4333871 h 4610587"/>
                  <a:gd name="connsiteX5" fmla="*/ 2993 w 711268"/>
                  <a:gd name="connsiteY5" fmla="*/ 4262529 h 4610587"/>
                  <a:gd name="connsiteX6" fmla="*/ 0 w 711268"/>
                  <a:gd name="connsiteY6" fmla="*/ 4262529 h 4610587"/>
                  <a:gd name="connsiteX7" fmla="*/ 0 w 711268"/>
                  <a:gd name="connsiteY7" fmla="*/ 305931 h 4610587"/>
                  <a:gd name="connsiteX8" fmla="*/ 246392 w 711268"/>
                  <a:gd name="connsiteY8" fmla="*/ 59539 h 4610587"/>
                  <a:gd name="connsiteX9" fmla="*/ 452979 w 711268"/>
                  <a:gd name="connsiteY9" fmla="*/ 59539 h 4610587"/>
                  <a:gd name="connsiteX10" fmla="*/ 452979 w 711268"/>
                  <a:gd name="connsiteY10" fmla="*/ 0 h 4610587"/>
                  <a:gd name="connsiteX11" fmla="*/ 594375 w 711268"/>
                  <a:gd name="connsiteY11" fmla="*/ 114845 h 4610587"/>
                  <a:gd name="connsiteX12" fmla="*/ 452979 w 711268"/>
                  <a:gd name="connsiteY12" fmla="*/ 229690 h 4610587"/>
                  <a:gd name="connsiteX13" fmla="*/ 452979 w 711268"/>
                  <a:gd name="connsiteY13" fmla="*/ 170152 h 4610587"/>
                  <a:gd name="connsiteX14" fmla="*/ 246392 w 711268"/>
                  <a:gd name="connsiteY14" fmla="*/ 170152 h 4610587"/>
                  <a:gd name="connsiteX15" fmla="*/ 110613 w 711268"/>
                  <a:gd name="connsiteY15" fmla="*/ 305931 h 4610587"/>
                  <a:gd name="connsiteX16" fmla="*/ 110613 w 711268"/>
                  <a:gd name="connsiteY16" fmla="*/ 348058 h 4610587"/>
                  <a:gd name="connsiteX17" fmla="*/ 113541 w 711268"/>
                  <a:gd name="connsiteY17" fmla="*/ 348058 h 4610587"/>
                  <a:gd name="connsiteX18" fmla="*/ 113541 w 711268"/>
                  <a:gd name="connsiteY18" fmla="*/ 4333871 h 4610587"/>
                  <a:gd name="connsiteX19" fmla="*/ 279709 w 711268"/>
                  <a:gd name="connsiteY19" fmla="*/ 4500039 h 461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1268" h="4610587">
                    <a:moveTo>
                      <a:pt x="711268" y="4500039"/>
                    </a:moveTo>
                    <a:lnTo>
                      <a:pt x="711268" y="4555313"/>
                    </a:lnTo>
                    <a:lnTo>
                      <a:pt x="711268" y="4610587"/>
                    </a:lnTo>
                    <a:lnTo>
                      <a:pt x="279709" y="4610587"/>
                    </a:lnTo>
                    <a:cubicBezTo>
                      <a:pt x="126883" y="4610587"/>
                      <a:pt x="2993" y="4486697"/>
                      <a:pt x="2993" y="4333871"/>
                    </a:cubicBezTo>
                    <a:lnTo>
                      <a:pt x="2993" y="4262529"/>
                    </a:lnTo>
                    <a:lnTo>
                      <a:pt x="0" y="4262529"/>
                    </a:lnTo>
                    <a:lnTo>
                      <a:pt x="0" y="305931"/>
                    </a:lnTo>
                    <a:cubicBezTo>
                      <a:pt x="0" y="169852"/>
                      <a:pt x="110313" y="59539"/>
                      <a:pt x="246392" y="59539"/>
                    </a:cubicBezTo>
                    <a:lnTo>
                      <a:pt x="452979" y="59539"/>
                    </a:lnTo>
                    <a:lnTo>
                      <a:pt x="452979" y="0"/>
                    </a:lnTo>
                    <a:lnTo>
                      <a:pt x="594375" y="114845"/>
                    </a:lnTo>
                    <a:lnTo>
                      <a:pt x="452979" y="229690"/>
                    </a:lnTo>
                    <a:lnTo>
                      <a:pt x="452979" y="170152"/>
                    </a:lnTo>
                    <a:lnTo>
                      <a:pt x="246392" y="170152"/>
                    </a:lnTo>
                    <a:cubicBezTo>
                      <a:pt x="171403" y="170152"/>
                      <a:pt x="110613" y="230942"/>
                      <a:pt x="110613" y="305931"/>
                    </a:cubicBezTo>
                    <a:lnTo>
                      <a:pt x="110613" y="348058"/>
                    </a:lnTo>
                    <a:lnTo>
                      <a:pt x="113541" y="348058"/>
                    </a:lnTo>
                    <a:lnTo>
                      <a:pt x="113541" y="4333871"/>
                    </a:lnTo>
                    <a:cubicBezTo>
                      <a:pt x="113541" y="4425643"/>
                      <a:pt x="187937" y="4500039"/>
                      <a:pt x="279709" y="450003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0D8DB1C-E1C1-9840-97C1-2B65A3E6D606}"/>
              </a:ext>
            </a:extLst>
          </p:cNvPr>
          <p:cNvGrpSpPr/>
          <p:nvPr/>
        </p:nvGrpSpPr>
        <p:grpSpPr>
          <a:xfrm>
            <a:off x="115242" y="1818159"/>
            <a:ext cx="4425424" cy="4929379"/>
            <a:chOff x="115242" y="1818159"/>
            <a:chExt cx="4425424" cy="492937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26E4260-DC0F-B74C-8FC2-64F878E301C1}"/>
                </a:ext>
              </a:extLst>
            </p:cNvPr>
            <p:cNvGrpSpPr/>
            <p:nvPr/>
          </p:nvGrpSpPr>
          <p:grpSpPr>
            <a:xfrm>
              <a:off x="115242" y="1818159"/>
              <a:ext cx="4425424" cy="4929379"/>
              <a:chOff x="115242" y="1818159"/>
              <a:chExt cx="4425424" cy="492937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366C152-76B6-3742-86E0-D21756787A39}"/>
                  </a:ext>
                </a:extLst>
              </p:cNvPr>
              <p:cNvGrpSpPr/>
              <p:nvPr/>
            </p:nvGrpSpPr>
            <p:grpSpPr>
              <a:xfrm>
                <a:off x="115242" y="1818159"/>
                <a:ext cx="4425424" cy="1453739"/>
                <a:chOff x="115242" y="1818159"/>
                <a:chExt cx="4425424" cy="1453739"/>
              </a:xfrm>
            </p:grpSpPr>
            <p:sp>
              <p:nvSpPr>
                <p:cNvPr id="13" name="Down Arrow 12">
                  <a:extLst>
                    <a:ext uri="{FF2B5EF4-FFF2-40B4-BE49-F238E27FC236}">
                      <a16:creationId xmlns:a16="http://schemas.microsoft.com/office/drawing/2014/main" id="{1C42189B-9AD4-BA4D-A9EC-59CC4AE68A26}"/>
                    </a:ext>
                  </a:extLst>
                </p:cNvPr>
                <p:cNvSpPr/>
                <p:nvPr/>
              </p:nvSpPr>
              <p:spPr>
                <a:xfrm>
                  <a:off x="2270348" y="1818159"/>
                  <a:ext cx="294968" cy="745769"/>
                </a:xfrm>
                <a:prstGeom prst="downArrow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60E943-BBA0-A444-A7CD-B1391AF6C570}"/>
                    </a:ext>
                  </a:extLst>
                </p:cNvPr>
                <p:cNvSpPr txBox="1"/>
                <p:nvPr/>
              </p:nvSpPr>
              <p:spPr>
                <a:xfrm>
                  <a:off x="1513712" y="1975307"/>
                  <a:ext cx="1808252" cy="3693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ENDscript2/Blast</a:t>
                  </a: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C8E76E04-004F-D045-9735-CFC01A637A19}"/>
                    </a:ext>
                  </a:extLst>
                </p:cNvPr>
                <p:cNvGrpSpPr/>
                <p:nvPr/>
              </p:nvGrpSpPr>
              <p:grpSpPr>
                <a:xfrm>
                  <a:off x="115242" y="2545071"/>
                  <a:ext cx="4425424" cy="726827"/>
                  <a:chOff x="115242" y="2545071"/>
                  <a:chExt cx="4425424" cy="726827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568B923A-C671-0240-A689-2FE0867D5AD4}"/>
                      </a:ext>
                    </a:extLst>
                  </p:cNvPr>
                  <p:cNvGrpSpPr/>
                  <p:nvPr/>
                </p:nvGrpSpPr>
                <p:grpSpPr>
                  <a:xfrm>
                    <a:off x="124445" y="2545071"/>
                    <a:ext cx="4416221" cy="675651"/>
                    <a:chOff x="78183" y="2532209"/>
                    <a:chExt cx="4416221" cy="675651"/>
                  </a:xfrm>
                </p:grpSpPr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629EF053-C613-FB4F-A827-EFCC8DA936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163"/>
                    <a:stretch/>
                  </p:blipFill>
                  <p:spPr>
                    <a:xfrm>
                      <a:off x="659170" y="2557062"/>
                      <a:ext cx="3835234" cy="6507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AEDF4F46-5036-F746-97A8-AD994500B9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14" y="2532209"/>
                      <a:ext cx="64312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SARS-CoV2</a:t>
                      </a:r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4DFB77E7-56FD-A04F-8AB9-8F4C5E6EF4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14" y="2639931"/>
                      <a:ext cx="59182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SARS-</a:t>
                      </a:r>
                      <a:r>
                        <a:rPr kumimoji="0" 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CoV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8C694189-E086-5C41-96A6-D0745B2E7C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214" y="2747653"/>
                      <a:ext cx="62388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MERS-</a:t>
                      </a:r>
                      <a:r>
                        <a:rPr kumimoji="0" 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CoV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9E386607-1CE8-3F4F-B070-9E916AD92C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537" y="2855375"/>
                      <a:ext cx="407484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BCoV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30ADA161-58CE-544A-B773-6DFB28C20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83" y="2959409"/>
                      <a:ext cx="67197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HCoV-OC43</a:t>
                      </a:r>
                    </a:p>
                  </p:txBody>
                </p:sp>
              </p:grp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9B8D9E5-6958-DC4C-A8FE-1153707F202F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42" y="3056454"/>
                    <a:ext cx="61427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BCoV</a:t>
                    </a:r>
                    <a:r>
                      <a: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-LUN</a:t>
                    </a:r>
                  </a:p>
                </p:txBody>
              </p:sp>
            </p:grp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D8565A4-59B4-AD43-9D77-3A0492970B03}"/>
                  </a:ext>
                </a:extLst>
              </p:cNvPr>
              <p:cNvGrpSpPr/>
              <p:nvPr/>
            </p:nvGrpSpPr>
            <p:grpSpPr>
              <a:xfrm>
                <a:off x="403273" y="3232712"/>
                <a:ext cx="3891899" cy="3514826"/>
                <a:chOff x="403273" y="3232712"/>
                <a:chExt cx="3891899" cy="3514826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AA2FDED4-E5BE-3246-ADAC-1DF7346FA8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6148" y="3533412"/>
                  <a:ext cx="2785762" cy="282087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F6A3704-D720-0D40-BEA0-44EBF057E424}"/>
                    </a:ext>
                  </a:extLst>
                </p:cNvPr>
                <p:cNvSpPr txBox="1"/>
                <p:nvPr/>
              </p:nvSpPr>
              <p:spPr>
                <a:xfrm>
                  <a:off x="403273" y="6378206"/>
                  <a:ext cx="389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Binding site mapping (</a:t>
                  </a: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Core C, project 2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</a:p>
              </p:txBody>
            </p:sp>
            <p:sp>
              <p:nvSpPr>
                <p:cNvPr id="66" name="Down Arrow 65">
                  <a:extLst>
                    <a:ext uri="{FF2B5EF4-FFF2-40B4-BE49-F238E27FC236}">
                      <a16:creationId xmlns:a16="http://schemas.microsoft.com/office/drawing/2014/main" id="{9AE2D688-B757-7544-B3FD-0404103752C2}"/>
                    </a:ext>
                  </a:extLst>
                </p:cNvPr>
                <p:cNvSpPr/>
                <p:nvPr/>
              </p:nvSpPr>
              <p:spPr>
                <a:xfrm>
                  <a:off x="2251840" y="3232712"/>
                  <a:ext cx="294968" cy="728529"/>
                </a:xfrm>
                <a:prstGeom prst="downArrow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48AB035-0A29-6840-99A5-B45823C40157}"/>
                </a:ext>
              </a:extLst>
            </p:cNvPr>
            <p:cNvSpPr txBox="1"/>
            <p:nvPr/>
          </p:nvSpPr>
          <p:spPr>
            <a:xfrm>
              <a:off x="1545472" y="3313472"/>
              <a:ext cx="1702197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Maestro/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PyMol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EA144B8-6FE2-6949-9835-7FDE1525C0A7}"/>
              </a:ext>
            </a:extLst>
          </p:cNvPr>
          <p:cNvGrpSpPr/>
          <p:nvPr/>
        </p:nvGrpSpPr>
        <p:grpSpPr>
          <a:xfrm>
            <a:off x="124445" y="4239164"/>
            <a:ext cx="5560114" cy="2612670"/>
            <a:chOff x="548835" y="4200174"/>
            <a:chExt cx="5560114" cy="261267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F43EBA4-61AC-3B46-BF85-C12D739C9600}"/>
                </a:ext>
              </a:extLst>
            </p:cNvPr>
            <p:cNvSpPr/>
            <p:nvPr/>
          </p:nvSpPr>
          <p:spPr>
            <a:xfrm>
              <a:off x="666701" y="4236054"/>
              <a:ext cx="5442248" cy="2411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0B60A99-891D-D14A-A4FD-F4455EDB28C3}"/>
                </a:ext>
              </a:extLst>
            </p:cNvPr>
            <p:cNvGrpSpPr/>
            <p:nvPr/>
          </p:nvGrpSpPr>
          <p:grpSpPr>
            <a:xfrm>
              <a:off x="548835" y="4200174"/>
              <a:ext cx="5512897" cy="2612670"/>
              <a:chOff x="239952" y="4125408"/>
              <a:chExt cx="5512897" cy="2612670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2717064-E4E0-FE4B-BABD-0E5498724772}"/>
                  </a:ext>
                </a:extLst>
              </p:cNvPr>
              <p:cNvGrpSpPr/>
              <p:nvPr/>
            </p:nvGrpSpPr>
            <p:grpSpPr>
              <a:xfrm>
                <a:off x="239952" y="4125408"/>
                <a:ext cx="5512897" cy="2612670"/>
                <a:chOff x="5834832" y="273707"/>
                <a:chExt cx="5512897" cy="2612670"/>
              </a:xfrm>
            </p:grpSpPr>
            <p:sp>
              <p:nvSpPr>
                <p:cNvPr id="184" name="AutoShape 10">
                  <a:extLst>
                    <a:ext uri="{FF2B5EF4-FFF2-40B4-BE49-F238E27FC236}">
                      <a16:creationId xmlns:a16="http://schemas.microsoft.com/office/drawing/2014/main" id="{7036BD52-EDF3-574A-BB78-F7B04C88CD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8836736">
                  <a:off x="9561978" y="1497580"/>
                  <a:ext cx="363602" cy="658328"/>
                </a:xfrm>
                <a:custGeom>
                  <a:avLst/>
                  <a:gdLst>
                    <a:gd name="T0" fmla="*/ 68508040 w 21600"/>
                    <a:gd name="T1" fmla="*/ 106551528 h 21600"/>
                    <a:gd name="T2" fmla="*/ 42058142 w 21600"/>
                    <a:gd name="T3" fmla="*/ 213102935 h 21600"/>
                    <a:gd name="T4" fmla="*/ 15608233 w 21600"/>
                    <a:gd name="T5" fmla="*/ 106551528 h 21600"/>
                    <a:gd name="T6" fmla="*/ 4205814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5808 w 21600"/>
                    <a:gd name="T13" fmla="*/ 5808 h 21600"/>
                    <a:gd name="T14" fmla="*/ 15792 w 21600"/>
                    <a:gd name="T15" fmla="*/ 1579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8016" y="21600"/>
                      </a:lnTo>
                      <a:lnTo>
                        <a:pt x="13584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50000">
                      <a:srgbClr val="333399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C96D72BA-0E62-F441-8D0C-D26592F21568}"/>
                    </a:ext>
                  </a:extLst>
                </p:cNvPr>
                <p:cNvSpPr/>
                <p:nvPr/>
              </p:nvSpPr>
              <p:spPr>
                <a:xfrm>
                  <a:off x="9302027" y="2210995"/>
                  <a:ext cx="278780" cy="5241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86" name="Picture 59" descr="CON_013">
                  <a:extLst>
                    <a:ext uri="{FF2B5EF4-FFF2-40B4-BE49-F238E27FC236}">
                      <a16:creationId xmlns:a16="http://schemas.microsoft.com/office/drawing/2014/main" id="{D8B2124C-AE86-C14C-9109-248AD89470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0272106" y="1847011"/>
                  <a:ext cx="544512" cy="8270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7" name="Picture 61" descr="CON_013">
                  <a:extLst>
                    <a:ext uri="{FF2B5EF4-FFF2-40B4-BE49-F238E27FC236}">
                      <a16:creationId xmlns:a16="http://schemas.microsoft.com/office/drawing/2014/main" id="{59726215-6968-7F48-89B2-644239CBAE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9828171" y="2067840"/>
                  <a:ext cx="401637" cy="6111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8" name="Picture 62" descr="CON_013">
                  <a:extLst>
                    <a:ext uri="{FF2B5EF4-FFF2-40B4-BE49-F238E27FC236}">
                      <a16:creationId xmlns:a16="http://schemas.microsoft.com/office/drawing/2014/main" id="{48C813EA-19E4-1D46-A89D-0BDF2725F0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9304266" y="1942858"/>
                  <a:ext cx="474105" cy="7201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9" name="Picture 49" descr="PCA_random_20000 - Copie">
                  <a:extLst>
                    <a:ext uri="{FF2B5EF4-FFF2-40B4-BE49-F238E27FC236}">
                      <a16:creationId xmlns:a16="http://schemas.microsoft.com/office/drawing/2014/main" id="{AC9A8316-B538-2D4C-BD2B-E61586DA5F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934481" y="593235"/>
                  <a:ext cx="1999558" cy="19768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90" name="AutoShape 10">
                  <a:extLst>
                    <a:ext uri="{FF2B5EF4-FFF2-40B4-BE49-F238E27FC236}">
                      <a16:creationId xmlns:a16="http://schemas.microsoft.com/office/drawing/2014/main" id="{7C68D38C-62B7-AB48-8B52-765012F6A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8152231" y="572052"/>
                  <a:ext cx="1818249" cy="1679994"/>
                </a:xfrm>
                <a:custGeom>
                  <a:avLst/>
                  <a:gdLst>
                    <a:gd name="T0" fmla="*/ 239627240 w 21600"/>
                    <a:gd name="T1" fmla="*/ 288026150 h 21600"/>
                    <a:gd name="T2" fmla="*/ 147110859 w 21600"/>
                    <a:gd name="T3" fmla="*/ 576051974 h 21600"/>
                    <a:gd name="T4" fmla="*/ 54594435 w 21600"/>
                    <a:gd name="T5" fmla="*/ 288026150 h 21600"/>
                    <a:gd name="T6" fmla="*/ 147110859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5808 w 21600"/>
                    <a:gd name="T13" fmla="*/ 5808 h 21600"/>
                    <a:gd name="T14" fmla="*/ 15792 w 21600"/>
                    <a:gd name="T15" fmla="*/ 1579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8016" y="21600"/>
                      </a:lnTo>
                      <a:lnTo>
                        <a:pt x="13584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rgbClr val="333399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191" name="Oval 12">
                  <a:extLst>
                    <a:ext uri="{FF2B5EF4-FFF2-40B4-BE49-F238E27FC236}">
                      <a16:creationId xmlns:a16="http://schemas.microsoft.com/office/drawing/2014/main" id="{6BEA39F8-C8FD-F440-BE09-CD570AF0D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9662624" y="1359459"/>
                  <a:ext cx="486478" cy="10463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333399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216" name="Text Box 55">
                  <a:extLst>
                    <a:ext uri="{FF2B5EF4-FFF2-40B4-BE49-F238E27FC236}">
                      <a16:creationId xmlns:a16="http://schemas.microsoft.com/office/drawing/2014/main" id="{4D04FD1A-31E5-A44C-934C-F84F5EE9E8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50708" y="2153547"/>
                  <a:ext cx="898854" cy="46166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charset="0"/>
                    </a:rPr>
                    <a:t>Predicted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charset="0"/>
                    </a:rPr>
                    <a:t> </a:t>
                  </a:r>
                  <a:r>
                    <a:rPr kumimoji="0" lang="en-US" sz="12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charset="0"/>
                    </a:rPr>
                    <a:t>inactives</a:t>
                  </a: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217" name="Text Box 55">
                  <a:extLst>
                    <a:ext uri="{FF2B5EF4-FFF2-40B4-BE49-F238E27FC236}">
                      <a16:creationId xmlns:a16="http://schemas.microsoft.com/office/drawing/2014/main" id="{C10525F1-A008-7A4A-B68E-798F07C49B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342007" y="1107194"/>
                  <a:ext cx="1005722" cy="646331"/>
                </a:xfrm>
                <a:prstGeom prst="rect">
                  <a:avLst/>
                </a:prstGeom>
                <a:noFill/>
                <a:ln w="19050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charset="0"/>
                    </a:rPr>
                    <a:t>Predicted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charset="0"/>
                    </a:rPr>
                    <a:t> Actives</a:t>
                  </a:r>
                </a:p>
              </p:txBody>
            </p:sp>
            <p:sp>
              <p:nvSpPr>
                <p:cNvPr id="218" name="Text Box 55">
                  <a:extLst>
                    <a:ext uri="{FF2B5EF4-FFF2-40B4-BE49-F238E27FC236}">
                      <a16:creationId xmlns:a16="http://schemas.microsoft.com/office/drawing/2014/main" id="{D4D84E59-8168-0948-B267-32F08B547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34832" y="273707"/>
                  <a:ext cx="2058071" cy="30777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 charset="0"/>
                    </a:rPr>
                    <a:t>Purchasable library</a:t>
                  </a: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41ABB79-1734-BD45-A7D4-111C1B03E1A8}"/>
                    </a:ext>
                  </a:extLst>
                </p:cNvPr>
                <p:cNvSpPr txBox="1"/>
                <p:nvPr/>
              </p:nvSpPr>
              <p:spPr>
                <a:xfrm>
                  <a:off x="7648561" y="1963047"/>
                  <a:ext cx="1539157" cy="923330"/>
                </a:xfrm>
                <a:prstGeom prst="rect">
                  <a:avLst/>
                </a:prstGeom>
                <a:ln w="2857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VS: Glide,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DeepDocking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SimSearch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3EB52C59-C40E-4C40-A5D9-ECCDBE603C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5181" t="7183" r="15135" b="10598"/>
                <a:stretch/>
              </p:blipFill>
              <p:spPr>
                <a:xfrm>
                  <a:off x="8255679" y="981998"/>
                  <a:ext cx="954125" cy="90042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82" name="Down Arrow 181">
                <a:extLst>
                  <a:ext uri="{FF2B5EF4-FFF2-40B4-BE49-F238E27FC236}">
                    <a16:creationId xmlns:a16="http://schemas.microsoft.com/office/drawing/2014/main" id="{A3A40B35-8C61-5C46-89A7-7452A98348A4}"/>
                  </a:ext>
                </a:extLst>
              </p:cNvPr>
              <p:cNvSpPr/>
              <p:nvPr/>
            </p:nvSpPr>
            <p:spPr>
              <a:xfrm rot="16200000">
                <a:off x="2306269" y="5083934"/>
                <a:ext cx="210557" cy="413602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Down Arrow 182">
                <a:extLst>
                  <a:ext uri="{FF2B5EF4-FFF2-40B4-BE49-F238E27FC236}">
                    <a16:creationId xmlns:a16="http://schemas.microsoft.com/office/drawing/2014/main" id="{CC36FDA4-F88E-F745-A40C-007D85540CDE}"/>
                  </a:ext>
                </a:extLst>
              </p:cNvPr>
              <p:cNvSpPr/>
              <p:nvPr/>
            </p:nvSpPr>
            <p:spPr>
              <a:xfrm rot="16200000">
                <a:off x="4414220" y="5073302"/>
                <a:ext cx="210557" cy="413602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5" name="Oval 15">
            <a:extLst>
              <a:ext uri="{FF2B5EF4-FFF2-40B4-BE49-F238E27FC236}">
                <a16:creationId xmlns:a16="http://schemas.microsoft.com/office/drawing/2014/main" id="{C1DF4375-E560-424C-AE8B-EAB436263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282" y="5935680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46" name="Oval 16">
            <a:extLst>
              <a:ext uri="{FF2B5EF4-FFF2-40B4-BE49-F238E27FC236}">
                <a16:creationId xmlns:a16="http://schemas.microsoft.com/office/drawing/2014/main" id="{479B6581-AA1E-664F-A8CE-E55FE36B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47" y="5809553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47" name="Oval 17">
            <a:extLst>
              <a:ext uri="{FF2B5EF4-FFF2-40B4-BE49-F238E27FC236}">
                <a16:creationId xmlns:a16="http://schemas.microsoft.com/office/drawing/2014/main" id="{3A73B15F-1C03-5545-9BA7-255ED580F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208" y="5520628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48" name="Oval 18">
            <a:extLst>
              <a:ext uri="{FF2B5EF4-FFF2-40B4-BE49-F238E27FC236}">
                <a16:creationId xmlns:a16="http://schemas.microsoft.com/office/drawing/2014/main" id="{09966D3E-967D-F749-BE9C-18C617C8E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58" y="4791552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49" name="Oval 19">
            <a:extLst>
              <a:ext uri="{FF2B5EF4-FFF2-40B4-BE49-F238E27FC236}">
                <a16:creationId xmlns:a16="http://schemas.microsoft.com/office/drawing/2014/main" id="{7CF0C0AA-FD09-724D-9E28-C34D3EFDD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25" y="5277480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0" name="Oval 20">
            <a:extLst>
              <a:ext uri="{FF2B5EF4-FFF2-40B4-BE49-F238E27FC236}">
                <a16:creationId xmlns:a16="http://schemas.microsoft.com/office/drawing/2014/main" id="{55788BEF-2073-A946-B57F-3E793576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397" y="5701603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1" name="Oval 21">
            <a:extLst>
              <a:ext uri="{FF2B5EF4-FFF2-40B4-BE49-F238E27FC236}">
                <a16:creationId xmlns:a16="http://schemas.microsoft.com/office/drawing/2014/main" id="{47FBF830-AFC8-C44A-8C91-D38E8A341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822" y="5449191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2" name="Oval 22">
            <a:extLst>
              <a:ext uri="{FF2B5EF4-FFF2-40B4-BE49-F238E27FC236}">
                <a16:creationId xmlns:a16="http://schemas.microsoft.com/office/drawing/2014/main" id="{60F9F38A-16A5-FB45-814B-08AE70CF0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071" y="5314212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3" name="Oval 23">
            <a:extLst>
              <a:ext uri="{FF2B5EF4-FFF2-40B4-BE49-F238E27FC236}">
                <a16:creationId xmlns:a16="http://schemas.microsoft.com/office/drawing/2014/main" id="{84405148-36CA-3543-B481-7C6005B8E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547" y="5665091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4" name="Oval 24">
            <a:extLst>
              <a:ext uri="{FF2B5EF4-FFF2-40B4-BE49-F238E27FC236}">
                <a16:creationId xmlns:a16="http://schemas.microsoft.com/office/drawing/2014/main" id="{05763022-47F9-B44B-B903-366D8A28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730" y="5424902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5" name="Oval 25">
            <a:extLst>
              <a:ext uri="{FF2B5EF4-FFF2-40B4-BE49-F238E27FC236}">
                <a16:creationId xmlns:a16="http://schemas.microsoft.com/office/drawing/2014/main" id="{2A6998DC-9BFF-BC40-8B03-29F8E70D7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547" y="5160266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6" name="Oval 26">
            <a:extLst>
              <a:ext uri="{FF2B5EF4-FFF2-40B4-BE49-F238E27FC236}">
                <a16:creationId xmlns:a16="http://schemas.microsoft.com/office/drawing/2014/main" id="{01C0AAA7-40F4-8D4A-8BC4-67BDA03D9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363" y="5773828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7" name="Oval 27">
            <a:extLst>
              <a:ext uri="{FF2B5EF4-FFF2-40B4-BE49-F238E27FC236}">
                <a16:creationId xmlns:a16="http://schemas.microsoft.com/office/drawing/2014/main" id="{E32CCDE8-00FB-5A4D-863E-E0A5C7875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1738" y="5401326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8" name="Oval 28">
            <a:extLst>
              <a:ext uri="{FF2B5EF4-FFF2-40B4-BE49-F238E27FC236}">
                <a16:creationId xmlns:a16="http://schemas.microsoft.com/office/drawing/2014/main" id="{999FF658-AE98-0140-B68C-FE552E627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83" y="5952428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59" name="Oval 29">
            <a:extLst>
              <a:ext uri="{FF2B5EF4-FFF2-40B4-BE49-F238E27FC236}">
                <a16:creationId xmlns:a16="http://schemas.microsoft.com/office/drawing/2014/main" id="{C6D1CFC1-5637-C84E-A083-2D6FF9133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647" y="5807966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0" name="Oval 30">
            <a:extLst>
              <a:ext uri="{FF2B5EF4-FFF2-40B4-BE49-F238E27FC236}">
                <a16:creationId xmlns:a16="http://schemas.microsoft.com/office/drawing/2014/main" id="{3DA66350-79A0-494D-A54D-180C88FF8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02" y="4998031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1" name="Oval 31">
            <a:extLst>
              <a:ext uri="{FF2B5EF4-FFF2-40B4-BE49-F238E27FC236}">
                <a16:creationId xmlns:a16="http://schemas.microsoft.com/office/drawing/2014/main" id="{A5FE185C-1F77-8949-BE5E-6F0985D4E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283" y="5160266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2" name="Oval 32">
            <a:extLst>
              <a:ext uri="{FF2B5EF4-FFF2-40B4-BE49-F238E27FC236}">
                <a16:creationId xmlns:a16="http://schemas.microsoft.com/office/drawing/2014/main" id="{77658A91-ADE7-9247-95F8-5480898F8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36" y="5392575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3" name="Oval 33">
            <a:extLst>
              <a:ext uri="{FF2B5EF4-FFF2-40B4-BE49-F238E27FC236}">
                <a16:creationId xmlns:a16="http://schemas.microsoft.com/office/drawing/2014/main" id="{EED0C010-E742-854D-98AE-9D1B4A214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83" y="5520628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4" name="Oval 34">
            <a:extLst>
              <a:ext uri="{FF2B5EF4-FFF2-40B4-BE49-F238E27FC236}">
                <a16:creationId xmlns:a16="http://schemas.microsoft.com/office/drawing/2014/main" id="{9101A0DC-B44C-2F4D-B7E0-E36DD6813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139" y="5254151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5" name="Oval 35">
            <a:extLst>
              <a:ext uri="{FF2B5EF4-FFF2-40B4-BE49-F238E27FC236}">
                <a16:creationId xmlns:a16="http://schemas.microsoft.com/office/drawing/2014/main" id="{771AA1C3-59A5-7C4D-A6AA-684A740E4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680" y="5001518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6" name="Oval 36">
            <a:extLst>
              <a:ext uri="{FF2B5EF4-FFF2-40B4-BE49-F238E27FC236}">
                <a16:creationId xmlns:a16="http://schemas.microsoft.com/office/drawing/2014/main" id="{8E956086-E173-0645-AA63-949A9ECAA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747" y="4869759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7" name="Oval 37">
            <a:extLst>
              <a:ext uri="{FF2B5EF4-FFF2-40B4-BE49-F238E27FC236}">
                <a16:creationId xmlns:a16="http://schemas.microsoft.com/office/drawing/2014/main" id="{10809B8D-400E-5F4C-811E-462A8C166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359" y="4807758"/>
            <a:ext cx="7143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8" name="Oval 42">
            <a:extLst>
              <a:ext uri="{FF2B5EF4-FFF2-40B4-BE49-F238E27FC236}">
                <a16:creationId xmlns:a16="http://schemas.microsoft.com/office/drawing/2014/main" id="{5D968DCC-EBFF-4240-9150-448BFF182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647" y="4872928"/>
            <a:ext cx="7143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D5838C2B-97CA-8944-89F0-4E7E983B5FD6}"/>
              </a:ext>
            </a:extLst>
          </p:cNvPr>
          <p:cNvGrpSpPr/>
          <p:nvPr/>
        </p:nvGrpSpPr>
        <p:grpSpPr>
          <a:xfrm>
            <a:off x="2935255" y="2523248"/>
            <a:ext cx="5444286" cy="3979762"/>
            <a:chOff x="2935255" y="2523248"/>
            <a:chExt cx="5444286" cy="3979762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9580601C-1CB3-4042-A1AD-B625B8BC642E}"/>
                </a:ext>
              </a:extLst>
            </p:cNvPr>
            <p:cNvGrpSpPr/>
            <p:nvPr/>
          </p:nvGrpSpPr>
          <p:grpSpPr>
            <a:xfrm>
              <a:off x="2935255" y="2523248"/>
              <a:ext cx="5444286" cy="3979762"/>
              <a:chOff x="3532340" y="2294819"/>
              <a:chExt cx="5444286" cy="3979762"/>
            </a:xfrm>
          </p:grpSpPr>
          <p:sp>
            <p:nvSpPr>
              <p:cNvPr id="270" name="Down Arrow 269">
                <a:extLst>
                  <a:ext uri="{FF2B5EF4-FFF2-40B4-BE49-F238E27FC236}">
                    <a16:creationId xmlns:a16="http://schemas.microsoft.com/office/drawing/2014/main" id="{94ABC535-C321-B147-8353-C0853B6FEF33}"/>
                  </a:ext>
                </a:extLst>
              </p:cNvPr>
              <p:cNvSpPr/>
              <p:nvPr/>
            </p:nvSpPr>
            <p:spPr>
              <a:xfrm rot="16200000">
                <a:off x="6467613" y="4858877"/>
                <a:ext cx="247922" cy="646831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20CB50-8EFC-FB48-A682-DF23EC2CEDD4}"/>
                  </a:ext>
                </a:extLst>
              </p:cNvPr>
              <p:cNvGrpSpPr/>
              <p:nvPr/>
            </p:nvGrpSpPr>
            <p:grpSpPr>
              <a:xfrm>
                <a:off x="3532340" y="2294819"/>
                <a:ext cx="5444286" cy="3979762"/>
                <a:chOff x="3532340" y="2294819"/>
                <a:chExt cx="5444286" cy="3979762"/>
              </a:xfrm>
            </p:grpSpPr>
            <p:pic>
              <p:nvPicPr>
                <p:cNvPr id="272" name="Picture 271">
                  <a:extLst>
                    <a:ext uri="{FF2B5EF4-FFF2-40B4-BE49-F238E27FC236}">
                      <a16:creationId xmlns:a16="http://schemas.microsoft.com/office/drawing/2014/main" id="{648BE63D-C66F-6D47-A7E8-E40BA3B5B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91859" y="4200174"/>
                  <a:ext cx="1886151" cy="1502084"/>
                </a:xfrm>
                <a:prstGeom prst="rect">
                  <a:avLst/>
                </a:prstGeom>
              </p:spPr>
            </p:pic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968E8131-649D-6C4C-A412-85601AE3252A}"/>
                    </a:ext>
                  </a:extLst>
                </p:cNvPr>
                <p:cNvSpPr txBox="1"/>
                <p:nvPr/>
              </p:nvSpPr>
              <p:spPr>
                <a:xfrm>
                  <a:off x="7363111" y="3587912"/>
                  <a:ext cx="114364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Project 2,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Cores B, C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468FFD9-B013-7E47-B90F-38E3F3829711}"/>
                    </a:ext>
                  </a:extLst>
                </p:cNvPr>
                <p:cNvSpPr/>
                <p:nvPr/>
              </p:nvSpPr>
              <p:spPr>
                <a:xfrm>
                  <a:off x="6871286" y="5628250"/>
                  <a:ext cx="210534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Screening/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Testing</a:t>
                  </a:r>
                </a:p>
              </p:txBody>
            </p:sp>
            <p:sp>
              <p:nvSpPr>
                <p:cNvPr id="275" name="Bent Arrow 274">
                  <a:extLst>
                    <a:ext uri="{FF2B5EF4-FFF2-40B4-BE49-F238E27FC236}">
                      <a16:creationId xmlns:a16="http://schemas.microsoft.com/office/drawing/2014/main" id="{3878F26F-AE99-B544-9F84-D0D052A8FA14}"/>
                    </a:ext>
                  </a:extLst>
                </p:cNvPr>
                <p:cNvSpPr/>
                <p:nvPr/>
              </p:nvSpPr>
              <p:spPr>
                <a:xfrm>
                  <a:off x="3532340" y="3221088"/>
                  <a:ext cx="1193333" cy="1477514"/>
                </a:xfrm>
                <a:prstGeom prst="bentArrow">
                  <a:avLst>
                    <a:gd name="adj1" fmla="val 11624"/>
                    <a:gd name="adj2" fmla="val 11716"/>
                    <a:gd name="adj3" fmla="val 13438"/>
                    <a:gd name="adj4" fmla="val 41454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Bent Arrow 275">
                  <a:extLst>
                    <a:ext uri="{FF2B5EF4-FFF2-40B4-BE49-F238E27FC236}">
                      <a16:creationId xmlns:a16="http://schemas.microsoft.com/office/drawing/2014/main" id="{74DF8F3C-18DB-A54D-84B3-B0E6FA9A7BC3}"/>
                    </a:ext>
                  </a:extLst>
                </p:cNvPr>
                <p:cNvSpPr/>
                <p:nvPr/>
              </p:nvSpPr>
              <p:spPr>
                <a:xfrm rot="5400000">
                  <a:off x="6603256" y="3452541"/>
                  <a:ext cx="913525" cy="567070"/>
                </a:xfrm>
                <a:prstGeom prst="bentArrow">
                  <a:avLst>
                    <a:gd name="adj1" fmla="val 21397"/>
                    <a:gd name="adj2" fmla="val 21341"/>
                    <a:gd name="adj3" fmla="val 23789"/>
                    <a:gd name="adj4" fmla="val 41454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BD6B44E4-D04F-1643-9135-800C961D30EF}"/>
                    </a:ext>
                  </a:extLst>
                </p:cNvPr>
                <p:cNvGrpSpPr/>
                <p:nvPr/>
              </p:nvGrpSpPr>
              <p:grpSpPr>
                <a:xfrm>
                  <a:off x="4740032" y="2294819"/>
                  <a:ext cx="2011119" cy="1855593"/>
                  <a:chOff x="4651544" y="2250575"/>
                  <a:chExt cx="2011119" cy="1855593"/>
                </a:xfrm>
              </p:grpSpPr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284C1317-4317-9E48-813D-9389E7ABCF96}"/>
                      </a:ext>
                    </a:extLst>
                  </p:cNvPr>
                  <p:cNvSpPr/>
                  <p:nvPr/>
                </p:nvSpPr>
                <p:spPr>
                  <a:xfrm>
                    <a:off x="4651544" y="2630499"/>
                    <a:ext cx="2011119" cy="147566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solidFill>
                          <a:prstClr val="black"/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83BA0207-A015-AE47-B045-2C52CF8A4C06}"/>
                      </a:ext>
                    </a:extLst>
                  </p:cNvPr>
                  <p:cNvSpPr txBox="1"/>
                  <p:nvPr/>
                </p:nvSpPr>
                <p:spPr>
                  <a:xfrm>
                    <a:off x="4844790" y="2250575"/>
                    <a:ext cx="1661673" cy="37483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Design </a:t>
                    </a: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(</a:t>
                    </a: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Core D</a:t>
                    </a: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)</a:t>
                    </a:r>
                  </a:p>
                </p:txBody>
              </p:sp>
            </p:grp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53D99C3E-8AC9-3043-BB18-FC529204A529}"/>
                </a:ext>
              </a:extLst>
            </p:cNvPr>
            <p:cNvGrpSpPr/>
            <p:nvPr/>
          </p:nvGrpSpPr>
          <p:grpSpPr>
            <a:xfrm>
              <a:off x="4073150" y="2920694"/>
              <a:ext cx="2067214" cy="1448397"/>
              <a:chOff x="4036492" y="3623558"/>
              <a:chExt cx="1815562" cy="1148734"/>
            </a:xfrm>
          </p:grpSpPr>
          <p:pic>
            <p:nvPicPr>
              <p:cNvPr id="284" name="Picture 283" descr="Diagram&#10;&#10;Description automatically generated">
                <a:extLst>
                  <a:ext uri="{FF2B5EF4-FFF2-40B4-BE49-F238E27FC236}">
                    <a16:creationId xmlns:a16="http://schemas.microsoft.com/office/drawing/2014/main" id="{D836C9AF-CD1A-8542-9DA1-FA2360E82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24412" y="3623558"/>
                <a:ext cx="1027642" cy="1148734"/>
              </a:xfrm>
              <a:prstGeom prst="rect">
                <a:avLst/>
              </a:prstGeom>
            </p:spPr>
          </p:pic>
          <p:pic>
            <p:nvPicPr>
              <p:cNvPr id="285" name="Picture 284">
                <a:extLst>
                  <a:ext uri="{FF2B5EF4-FFF2-40B4-BE49-F238E27FC236}">
                    <a16:creationId xmlns:a16="http://schemas.microsoft.com/office/drawing/2014/main" id="{1DA6FC83-49A8-9745-B181-4C82BDA74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036492" y="3656899"/>
                <a:ext cx="825522" cy="903284"/>
              </a:xfrm>
              <a:prstGeom prst="rect">
                <a:avLst/>
              </a:prstGeom>
            </p:spPr>
          </p:pic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84707897-61E3-47D4-9353-4F027A42EF5A}"/>
              </a:ext>
            </a:extLst>
          </p:cNvPr>
          <p:cNvSpPr txBox="1"/>
          <p:nvPr/>
        </p:nvSpPr>
        <p:spPr>
          <a:xfrm>
            <a:off x="135178" y="-73712"/>
            <a:ext cx="106779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95F53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Tight Integration of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Computational tools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and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experiment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(nsp13 case study)</a:t>
            </a:r>
          </a:p>
        </p:txBody>
      </p:sp>
    </p:spTree>
    <p:extLst>
      <p:ext uri="{BB962C8B-B14F-4D97-AF65-F5344CB8AC3E}">
        <p14:creationId xmlns:p14="http://schemas.microsoft.com/office/powerpoint/2010/main" val="119825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8264 L -0.67799 0.4217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67" y="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46" dur="indefinite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C 0.0125 -0.00023 0.02526 -0.00069 0.03789 -0.00231 C 0.0405 -0.00278 0.04284 -0.0044 0.04531 -0.00532 C 0.0474 -0.00741 0.04987 -0.00926 0.05235 -0.01041 C 0.05755 -0.01481 0.06263 -0.01898 0.06758 -0.0243 C 0.07097 -0.02778 0.07409 -0.03241 0.07774 -0.03472 C 0.07813 -0.03495 0.07865 -0.03588 0.07904 -0.03588 C 0.07943 -0.03657 0.08008 -0.03634 0.0806 -0.0368 C 0.08099 -0.03727 0.08125 -0.03866 0.08164 -0.03935 C 0.08242 -0.04004 0.08333 -0.04028 0.08412 -0.04097 C 0.08529 -0.04305 0.08607 -0.04421 0.08763 -0.0456 C 0.08958 -0.05185 0.09388 -0.0581 0.09662 -0.06366 C 0.09987 -0.07014 0.10104 -0.08194 0.10404 -0.08727 C 0.10456 -0.09051 0.10547 -0.0919 0.10677 -0.09375 C 0.10768 -0.09884 0.10638 -0.09305 0.10833 -0.09745 C 0.10977 -0.10069 0.11094 -0.10463 0.11224 -0.10764 C 0.11302 -0.10995 0.11432 -0.11134 0.11498 -0.11319 C 0.11732 -0.11944 0.11537 -0.1169 0.11771 -0.11944 C 0.11849 -0.12407 0.12031 -0.12685 0.12253 -0.12801 C 0.12409 -0.12778 0.12513 -0.12731 0.1263 -0.12523 C 0.12682 -0.12199 0.12774 -0.11828 0.12878 -0.11574 C 0.13021 -0.10555 0.13268 -0.09606 0.13386 -0.08565 C 0.13477 -0.06551 0.13659 -0.04305 0.13386 -0.02338 C 0.13386 0.01366 0.11797 0.07755 0.13568 0.08773 C 0.13802 0.08496 0.13841 0.07986 0.13919 0.075 C 0.13985 0.07222 0.14102 0.06945 0.14167 0.06644 C 0.14219 0.06343 0.14271 0.05695 0.14271 0.05718 C 0.14232 0.04167 0.14206 0.03982 0.14271 0.02222 C 0.14284 0.02014 0.14336 0.01111 0.14362 0.00857 C 0.14388 0.00602 0.1444 -2.22222E-6 0.1444 0.00023 C 0.14466 -0.02778 0.14388 -0.05578 0.14792 -0.08264 C 0.1487 -0.0875 0.1487 -0.09282 0.15026 -0.09745 C 0.15039 -0.10231 0.15026 -0.10903 0.15222 -0.1125 C 0.15755 -0.10949 0.15651 -0.08935 0.15847 -0.08032 C 0.16016 -0.0412 0.15886 -0.00231 0.1599 0.03634 C 0.16016 0.04699 0.15977 0.0632 0.1612 0.07361 C 0.16445 0.07246 0.1638 0.07199 0.16589 0.06783 C 0.16667 0.0625 0.1655 0.06898 0.16745 0.0632 C 0.16927 0.05764 0.17044 0.05139 0.17253 0.04584 C 0.17331 0.03959 0.17292 0.04236 0.1737 0.0382 C 0.17409 0.03033 0.17448 0.02222 0.17487 0.01459 C 0.17448 -0.00903 0.17396 -0.02546 0.1737 -0.05116 C 0.17409 -0.08241 0.17318 -0.07129 0.17487 -0.08495 C 0.17539 -0.08958 0.17565 -0.09884 0.178 -0.10092 C 0.1819 -0.09768 0.17995 -0.09861 0.1819 -0.0919 C 0.18255 -0.09051 0.18347 -0.08727 0.18347 -0.08703 C 0.18399 -0.07963 0.18451 -0.07129 0.18555 -0.06366 C 0.18568 -0.02453 0.18307 0.01158 0.18698 0.04838 C 0.1875 0.06088 0.1862 0.06088 0.19128 0.05949 C 0.19349 0.05834 0.19479 0.05533 0.1961 0.05139 C 0.1974 0.04074 0.19753 0.02917 0.19805 0.01829 C 0.19753 0.01019 0.19779 0.00209 0.19753 -0.00625 C 0.19779 -0.02199 0.19792 -0.03866 0.2 -0.05416 C 0.20026 -0.0625 0.19948 -0.07407 0.20104 -0.08194 C 0.2013 -0.08264 0.203 -0.08379 0.20352 -0.08426 C 0.20456 -0.08379 0.20625 -0.08541 0.20664 -0.08333 C 0.20729 -0.08009 0.20625 -0.07592 0.20625 -0.07222 C 0.20625 -0.06296 0.20573 -0.04491 0.2086 -0.03588 C 0.20951 -0.0287 0.21029 -0.02106 0.2125 -0.01481 C 0.21302 -0.01041 0.21393 -0.00625 0.21524 -0.00278 C 0.21615 0.00232 0.21719 0.00625 0.21875 0.01111 C 0.21901 0.01528 0.22018 0.01806 0.2211 0.02153 C 0.22162 0.02315 0.22266 0.02616 0.22266 0.02639 C 0.22331 0.03125 0.22474 0.03704 0.22617 0.04121 C 0.22708 0.04769 0.22565 0.03866 0.22774 0.04584 C 0.22878 0.04954 0.22813 0.05093 0.22969 0.05394 C 0.23047 0.0581 0.23203 0.06158 0.23268 0.06574 C 0.23373 0.07084 0.23399 0.07847 0.23607 0.08172 C 0.23633 0.08773 0.23802 0.09653 0.24063 0.09977 C 0.24258 0.10209 0.24766 0.10209 0.24883 0.10209 C 0.25117 0.10301 0.25352 0.10509 0.25586 0.10602 C 0.25716 0.10741 0.25781 0.10903 0.25912 0.11065 C 0.25925 0.1125 0.26055 0.11343 0.26055 0.11551 C 0.2612 0.12431 0.26016 0.13357 0.26016 0.14329 " pathEditMode="relative" rAng="0" ptsTypes="AAAAAAAAAAAAAAAAAAAAAAAAAAAAAAAAAAAAAAAAAAAAAAAAAAAAAAAAAAAAAAAAAAAAAAAAAA">
                                      <p:cBhvr>
                                        <p:cTn id="98" dur="5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4" y="76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2593 C 0.00234 -0.02593 0.01666 -0.02616 0.02174 -0.02709 C 0.02825 -0.02824 0.03398 -0.03241 0.04036 -0.0338 C 0.04909 -0.03565 0.0556 -0.03588 0.06523 -0.03588 C 0.07148 -0.03704 0.07747 -0.03843 0.08333 -0.03959 C 0.0858 -0.04074 0.08802 -0.0419 0.09062 -0.04213 C 0.09596 -0.04561 0.10208 -0.04723 0.10742 -0.0507 C 0.11054 -0.05278 0.11302 -0.05579 0.1164 -0.05695 C 0.11888 -0.05973 0.12304 -0.06343 0.12656 -0.06482 C 0.13086 -0.06852 0.12539 -0.06436 0.13125 -0.06783 C 0.1345 -0.06945 0.13763 -0.07199 0.14088 -0.07385 C 0.14427 -0.0757 0.14778 -0.07662 0.1513 -0.07801 C 0.15833 -0.07662 0.15898 -0.07547 0.16484 -0.07223 C 0.16679 -0.06875 0.16588 -0.07014 0.16901 -0.06667 C 0.1694 -0.06621 0.17005 -0.06574 0.17005 -0.06551 C 0.17252 -0.05857 0.17487 -0.05209 0.17578 -0.04445 C 0.17617 -0.0419 0.17604 -0.03866 0.17669 -0.03588 C 0.17695 -0.03473 0.1776 -0.03218 0.1776 -0.03195 C 0.17695 -0.02963 0.1776 -0.02755 0.17799 -0.02523 C 0.17851 -0.01968 0.1789 -0.01436 0.18047 -0.00903 C 0.18073 -0.00579 0.18073 -0.00232 0.18073 0.00115 C 0.18112 0.00254 0.18138 0.00416 0.18138 0.00578 C 0.1819 0.01551 0.18073 0.02639 0.18815 0.03287 C 0.18932 0.03495 0.18997 0.03495 0.19192 0.03564 C 0.19752 0.03495 0.1983 0.03495 0.20104 0.02986 C 0.20169 0.02384 0.20039 0.01805 0.20104 0.0118 C 0.19896 -0.00023 0.20156 0.01527 0.19909 -0.00672 C 0.19856 -0.01135 0.19739 -0.01598 0.19674 -0.02084 C 0.19622 -0.03704 0.19674 -0.04908 0.19687 -0.06574 C 0.19739 -0.07176 0.19687 -0.07917 0.19909 -0.08519 C 0.19948 -0.08912 0.20039 -0.0926 0.20104 -0.09653 C 0.20169 -0.09977 0.20156 -0.10417 0.20481 -0.1051 C 0.21198 -0.10486 0.20989 -0.1051 0.21393 -0.09931 C 0.21484 -0.09607 0.21549 -0.09283 0.2164 -0.08959 C 0.21666 -0.08357 0.21744 -0.07732 0.21784 -0.07107 C 0.2164 -0.04422 0.21666 -0.05973 0.21731 -0.03102 C 0.21744 -0.01945 0.21562 -0.00486 0.22018 0.00625 C 0.2207 0.01041 0.22122 0.01458 0.22161 0.01875 C 0.22122 0.01921 0.2207 0.0199 0.2207 0.02037 C 0.2207 0.0206 0.22278 0.02523 0.22304 0.02523 C 0.22369 0.02662 0.22539 0.02847 0.22539 0.0287 C 0.22968 0.02754 0.23203 0.02615 0.23463 0.02222 C 0.2358 0.02083 0.2375 0.01805 0.2375 0.01828 C 0.23971 0.00578 0.23789 -0.00718 0.2375 -0.01968 C 0.2375 -0.04306 0.2375 -0.06621 0.23789 -0.08959 C 0.23789 -0.09236 0.23867 -0.09422 0.24075 -0.09468 C 0.24231 -0.09537 0.24544 -0.09584 0.24544 -0.09561 C 0.247 -0.09561 0.24843 -0.09584 0.24987 -0.09537 C 0.25143 -0.09468 0.25156 -0.09213 0.25273 -0.09098 C 0.2539 -0.08727 0.25508 -0.08496 0.2556 -0.08125 C 0.25534 -0.07639 0.25494 -0.07153 0.25468 -0.06667 C 0.25455 -0.06459 0.25429 -0.06088 0.25429 -0.06065 C 0.25455 -0.03959 0.25468 -0.01829 0.25364 0.00301 C 0.25377 0.00555 0.2526 0.01852 0.25703 0.02037 C 0.25911 0.02014 0.26119 0.02037 0.26328 0.0199 C 0.26718 0.01875 0.26992 0.01157 0.27096 0.0074 C 0.27096 0.00671 0.27109 0.00602 0.27135 0.00578 C 0.272 0.00393 0.27278 0.00231 0.2733 0.00046 C 0.27383 -0.00116 0.27474 -0.00463 0.27474 -0.0044 C 0.27383 -0.01875 0.27422 -0.03264 0.27474 -0.04746 C 0.27356 -0.05116 0.27539 -0.0544 0.27617 -0.05811 C 0.27656 -0.06227 0.27578 -0.06945 0.2776 -0.07292 C 0.27864 -0.075 0.28112 -0.07755 0.28333 -0.07848 C 0.28437 -0.07894 0.28672 -0.0794 0.28672 -0.07917 C 0.28841 -0.08125 0.28984 -0.08125 0.29192 -0.08056 C 0.29297 -0.07871 0.29388 -0.07686 0.29479 -0.075 C 0.29531 -0.07176 0.29609 -0.06852 0.29674 -0.06574 C 0.29687 -0.06459 0.29713 -0.0632 0.29713 -0.06297 C 0.29778 -0.04815 0.29622 -0.01713 0.30534 -0.00348 C 0.30677 0.00115 0.30937 0.00486 0.31159 0.00902 C 0.31211 0.01227 0.31302 0.01227 0.31484 0.01481 C 0.31758 0.01875 0.32044 0.02268 0.32356 0.02662 C 0.32448 0.02777 0.32565 0.0287 0.3263 0.02986 C 0.3276 0.03217 0.32916 0.03518 0.3306 0.03727 C 0.33151 0.03842 0.33359 0.04074 0.33359 0.04097 C 0.33411 0.04282 0.33463 0.04398 0.33606 0.04514 C 0.33606 0.04606 0.33606 0.04652 0.33646 0.04699 C 0.33659 0.04745 0.33724 0.04745 0.33737 0.04791 C 0.33815 0.05 0.33815 0.05277 0.33893 0.05486 C 0.33841 0.06273 0.33724 0.07037 0.33541 0.07801 C 0.33567 0.07963 0.33606 0.08333 0.33606 0.08356 " pathEditMode="relative" rAng="0" ptsTypes="AAAAAAAAAAAAAAAAAAAAAAAAAAAAAAAAAAAAAAAAAAAAAAAAAAAAAAAAAAAAAAAAAAAAAAAAAAAAAAAAA">
                                      <p:cBhvr>
                                        <p:cTn id="100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150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023 C 0.0233 0.00278 0.04726 0.00116 0.07096 -0.00046 C 0.07617 -0.00185 0.08085 -0.00254 0.08567 -0.00625 C 0.08763 -0.00995 0.0914 -0.01435 0.0944 -0.01574 C 0.09687 -0.02129 0.09947 -0.02778 0.1026 -0.03241 C 0.10286 -0.03495 0.10364 -0.03588 0.10481 -0.03773 C 0.10768 -0.05139 0.10859 -0.06574 0.11106 -0.07986 C 0.11132 -0.08634 0.11158 -0.09328 0.11315 -0.09953 C 0.11393 -0.10301 0.11393 -0.10185 0.11497 -0.10532 C 0.11562 -0.10717 0.11666 -0.11111 0.11666 -0.11088 C 0.11731 -0.11551 0.11796 -0.1206 0.1194 -0.1243 C 0.11953 -0.12523 0.11953 -0.12569 0.11966 -0.12662 C 0.12005 -0.12754 0.1207 -0.12847 0.1207 -0.1294 C 0.12161 -0.13495 0.12252 -0.14074 0.12343 -0.14629 C 0.12369 -0.14838 0.12473 -0.15185 0.12604 -0.15278 C 0.12747 -0.1537 0.1302 -0.15486 0.1319 -0.15532 C 0.13815 -0.15416 0.14114 -0.14838 0.14479 -0.14028 C 0.14531 -0.13703 0.14583 -0.13657 0.14687 -0.13379 C 0.14856 -0.12384 0.15013 -0.11389 0.15182 -0.1037 C 0.1539 -0.07153 0.15156 -0.10764 0.15273 -0.02315 C 0.15273 -0.01991 0.15429 -0.01157 0.15585 -0.00926 C 0.15664 -0.00416 0.16015 -0.00347 0.16302 -0.00254 C 0.16653 -0.00324 0.16692 -0.00393 0.16966 -0.00555 C 0.17408 -0.01273 0.175 -0.02245 0.17721 -0.03102 C 0.17929 -0.03866 0.18059 -0.04676 0.18255 -0.0544 C 0.18294 -0.05879 0.18385 -0.06203 0.18463 -0.06597 C 0.18567 -0.06967 0.18567 -0.07291 0.18684 -0.07616 C 0.1875 -0.07963 0.18841 -0.08241 0.18919 -0.08588 C 0.18984 -0.09282 0.18971 -0.10139 0.19231 -0.10741 C 0.19283 -0.11157 0.19296 -0.11481 0.19492 -0.11782 C 0.19609 -0.12384 0.19453 -0.11643 0.19622 -0.12129 C 0.19661 -0.12199 0.19635 -0.12291 0.19661 -0.12338 C 0.1983 -0.12731 0.19947 -0.12708 0.20156 -0.1294 C 0.20872 -0.12523 0.21067 -0.11111 0.21367 -0.10092 C 0.21406 -0.09745 0.21419 -0.09352 0.21484 -0.09004 C 0.2151 -0.07222 0.21458 -0.05764 0.21627 -0.0412 C 0.21679 -0.03356 0.21731 -0.02245 0.222 -0.01852 C 0.22343 -0.01898 0.22473 -0.01852 0.22604 -0.01944 C 0.22656 -0.01991 0.22656 -0.02106 0.22695 -0.02176 C 0.22903 -0.02523 0.22851 -0.02245 0.23007 -0.02592 C 0.23333 -0.03333 0.22981 -0.02662 0.23281 -0.03171 C 0.23294 -0.03264 0.23294 -0.03379 0.2332 -0.03472 C 0.23333 -0.03588 0.23398 -0.03657 0.23411 -0.03773 C 0.23437 -0.03981 0.23502 -0.04421 0.23502 -0.04398 C 0.23502 -0.0537 0.23281 -0.07338 0.23723 -0.08426 C 0.23737 -0.08819 0.23723 -0.09213 0.2375 -0.09583 C 0.23789 -0.09884 0.24309 -0.10833 0.24466 -0.11041 C 0.24492 -0.11088 0.247 -0.11157 0.24739 -0.1118 C 0.24895 -0.10949 0.24934 -0.10671 0.25039 -0.1037 C 0.25247 -0.09236 0.24908 -0.07801 0.25312 -0.06759 C 0.2539 -0.06342 0.25494 -0.06065 0.25638 -0.05741 C 0.25729 -0.05162 0.25768 -0.04305 0.26067 -0.03981 C 0.26341 -0.04074 0.26523 -0.04236 0.26744 -0.04491 C 0.26822 -0.04699 0.26875 -0.0493 0.26966 -0.05162 C 0.2707 -0.05926 0.27031 -0.05532 0.26966 -0.06991 C 0.26966 -0.07222 0.26822 -0.07685 0.26822 -0.07685 C 0.26862 -0.08333 0.26822 -0.09745 0.27239 -0.10185 C 0.27591 -0.10023 0.275 -0.10185 0.27591 -0.09815 C 0.27526 -0.08055 0.27552 -0.06319 0.27643 -0.04583 C 0.27955 -0.05648 0.28333 -0.06713 0.28606 -0.07847 C 0.28776 -0.08472 0.28437 -0.09352 0.28828 -0.09815 C 0.28971 -0.09791 0.2914 -0.09815 0.29283 -0.09745 C 0.29322 -0.09699 0.29322 -0.09606 0.29322 -0.09514 C 0.29362 -0.0831 0.29322 -0.07153 0.29362 -0.05926 C 0.29375 -0.05717 0.29401 -0.05463 0.29492 -0.05278 C 0.2957 -0.05185 0.29817 -0.05116 0.29908 -0.05069 C 0.30117 -0.05162 0.30195 -0.05208 0.30325 -0.0544 C 0.3108 -0.08842 0.33255 -0.0706 0.35481 -0.0706 " pathEditMode="relative" rAng="0" ptsTypes="AAAAAAAAAAAAAAAAAAAAAAAAAAAAAAAAAAAAAAAAAAAAAAAAAAAAAAAAAAAAAAAAAAAA">
                                      <p:cBhvr>
                                        <p:cTn id="102" dur="5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770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-0.04537 C 0.00638 -0.04583 0.01497 -0.04722 0.02421 -0.04861 C 0.02604 -0.04884 0.02773 -0.04884 0.02942 -0.04931 C 0.03112 -0.04954 0.03463 -0.05046 0.03463 -0.05023 C 0.03802 -0.05255 0.04179 -0.05301 0.04544 -0.0537 C 0.0483 -0.05556 0.0513 -0.05579 0.05429 -0.05718 C 0.06002 -0.05972 0.05559 -0.05833 0.06028 -0.05972 C 0.06367 -0.06181 0.06679 -0.06412 0.07031 -0.06574 C 0.07343 -0.06898 0.07669 -0.07315 0.0802 -0.07477 C 0.08216 -0.07801 0.0845 -0.0787 0.08658 -0.08148 C 0.08854 -0.08333 0.08997 -0.08634 0.09218 -0.08773 C 0.09518 -0.09236 0.09375 -0.09097 0.09635 -0.09282 C 0.09791 -0.09583 0.10182 -0.10301 0.1039 -0.10394 C 0.10468 -0.10903 0.10351 -0.10347 0.10546 -0.10671 C 0.10572 -0.10718 0.10559 -0.1081 0.10572 -0.10857 C 0.10625 -0.10972 0.1069 -0.10995 0.10742 -0.11065 C 0.10846 -0.11204 0.11028 -0.11528 0.11028 -0.11505 C 0.11106 -0.11898 0.11601 -0.12593 0.11796 -0.12824 C 0.11966 -0.13171 0.12187 -0.13472 0.12395 -0.13727 C 0.125 -0.14028 0.12656 -0.14144 0.12838 -0.14329 C 0.12929 -0.1456 0.13424 -0.15139 0.13593 -0.15232 C 0.13828 -0.15579 0.1414 -0.15949 0.1444 -0.16088 C 0.14635 -0.16412 0.14856 -0.16435 0.15117 -0.16574 C 0.15221 -0.16574 0.15338 -0.16574 0.15429 -0.16551 C 0.15833 -0.16389 0.16002 -0.15602 0.16276 -0.15162 C 0.16367 -0.14745 0.16523 -0.14352 0.1664 -0.13935 C 0.16718 -0.13634 0.16731 -0.1331 0.16796 -0.13009 C 0.17083 -0.10023 0.16341 -0.06806 0.16966 -0.04028 C 0.17031 -0.03148 0.17317 -0.02245 0.17838 -0.01898 C 0.17968 -0.01944 0.18085 -0.01898 0.18203 -0.01991 C 0.18333 -0.0206 0.18515 -0.02315 0.18515 -0.02292 C 0.18645 -0.02685 0.18723 -0.03056 0.18828 -0.03426 C 0.18867 -0.04722 0.18945 -0.06019 0.19244 -0.07222 C 0.19322 -0.0831 0.1927 -0.0787 0.19348 -0.08519 C 0.19414 -0.10046 0.19244 -0.11667 0.19479 -0.13148 C 0.19505 -0.13519 0.19544 -0.14051 0.19713 -0.14329 C 0.19804 -0.14653 0.1996 -0.15 0.20208 -0.15116 C 0.20703 -0.14931 0.20872 -0.14074 0.2108 -0.13403 C 0.21119 -0.13009 0.2121 -0.12662 0.21315 -0.12292 C 0.21367 -0.11921 0.21419 -0.11644 0.21419 -0.11273 C 0.21458 -0.09607 0.21367 -0.0713 0.21718 -0.0537 C 0.21731 -0.05185 0.21757 -0.05 0.21757 -0.04815 C 0.21783 -0.04722 0.21757 -0.04583 0.21796 -0.04537 C 0.21835 -0.04514 0.21848 -0.0463 0.21888 -0.04676 C 0.21927 -0.04745 0.21966 -0.04815 0.22018 -0.04861 C 0.22148 -0.05185 0.22187 -0.05486 0.2233 -0.05787 C 0.22395 -0.06204 0.22447 -0.06574 0.22552 -0.06968 C 0.22591 -0.07685 0.22669 -0.0838 0.22721 -0.09097 C 0.22734 -0.09931 0.2276 -0.10741 0.22773 -0.11574 C 0.22773 -0.12245 0.22721 -0.12917 0.23033 -0.13403 C 0.23997 -0.12963 0.23112 -0.13426 0.2319 -0.09167 C 0.23216 -0.08333 0.23333 -0.07569 0.2345 -0.06759 C 0.23476 -0.06551 0.23489 -0.06319 0.23528 -0.06111 C 0.23528 -0.06019 0.23567 -0.05833 0.23567 -0.0581 C 0.23606 -0.0419 0.2345 -0.04282 0.23945 -0.04815 C 0.2401 -0.04954 0.24088 -0.05093 0.24166 -0.05255 C 0.24179 -0.05324 0.24179 -0.05394 0.24205 -0.05463 C 0.24218 -0.05509 0.24257 -0.05579 0.24283 -0.05648 C 0.24505 -0.07245 0.24062 -0.08982 0.24401 -0.10532 C 0.24466 -0.11435 0.24401 -0.10787 0.24479 -0.11273 C 0.24505 -0.11435 0.24557 -0.11736 0.24557 -0.11713 C 0.24596 -0.12153 0.24609 -0.12778 0.24804 -0.13079 C 0.25078 -0.12963 0.25117 -0.12454 0.25169 -0.1206 C 0.25195 -0.11806 0.25247 -0.11319 0.25247 -0.11296 C 0.25286 -0.10185 0.25312 -0.09097 0.25416 -0.08009 C 0.25455 -0.07546 0.25468 -0.07014 0.25612 -0.06574 C 0.25677 -0.06343 0.25833 -0.05972 0.25833 -0.05949 C 0.26132 -0.06157 0.26237 -0.06412 0.26458 -0.06759 C 0.26627 -0.07361 0.26536 -0.07107 0.26692 -0.07477 C 0.26783 -0.0794 0.26862 -0.08357 0.27018 -0.08773 C 0.27122 -0.09583 0.27148 -0.10556 0.27447 -0.11273 C 0.27487 -0.11482 0.27565 -0.11644 0.27643 -0.11829 C 0.27864 -0.10833 0.2763 -0.09699 0.27812 -0.08634 C 0.27825 -0.08333 0.27786 -0.07107 0.28046 -0.06968 C 0.28085 -0.07014 0.28138 -0.07037 0.28164 -0.0706 C 0.28203 -0.07107 0.28203 -0.07176 0.28255 -0.07222 C 0.2832 -0.07315 0.28489 -0.07477 0.28489 -0.07454 C 0.28502 -0.07523 0.28632 -0.07801 0.28645 -0.07847 C 0.28684 -0.07986 0.28723 -0.08264 0.28723 -0.08241 C 0.28802 -0.09097 0.28919 -0.10046 0.29101 -0.10857 C 0.2914 -0.11319 0.29205 -0.11319 0.2944 -0.11458 C 0.29674 -0.10926 0.29557 -0.11019 0.29674 -0.10532 C 0.29739 -0.10394 0.29856 -0.10139 0.29856 -0.10116 C 0.29934 -0.0963 0.2996 -0.09097 0.30052 -0.08588 C 0.30104 -0.0831 0.30195 -0.08102 0.30247 -0.07801 C 0.30598 -0.07847 0.30533 -0.0794 0.30807 -0.08056 C 0.30885 -0.08171 0.30976 -0.0831 0.31054 -0.08472 C 0.31132 -0.08912 0.31302 -0.09213 0.31497 -0.0956 C 0.31549 -0.09653 0.31588 -0.09815 0.31653 -0.09884 C 0.3177 -0.10023 0.31914 -0.10069 0.32057 -0.10139 C 0.33789 -0.10116 0.35625 -0.09954 0.37395 -0.09954 " pathEditMode="relative" rAng="0" ptsTypes="AAAAAAAAAAAAAAAAAAAAAAAAAAAAAAAAAAAAAAAAAAAAAAAAAAAAAAAAAAAAAAAAAAAAAAAAAAAAAAAAAAAAAAAAAAA">
                                      <p:cBhvr>
                                        <p:cTn id="104" dur="5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41" y="-469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C 0.00143 0.00324 0.0013 0.00694 0.00222 0.01065 C 0.00404 0.01759 0.0069 0.02454 0.00977 0.03009 C 0.0112 0.03287 0.01094 0.03449 0.01263 0.03634 C 0.0138 0.03912 0.0138 0.04051 0.0155 0.04236 C 0.01693 0.0456 0.01849 0.04838 0.02071 0.05069 C 0.02227 0.05417 0.02643 0.06111 0.02878 0.06342 C 0.02982 0.06481 0.03073 0.0669 0.03203 0.06736 C 0.0349 0.06829 0.03347 0.06782 0.03581 0.06875 C 0.04102 0.06875 0.0461 0.06875 0.0513 0.06829 C 0.05768 0.06759 0.06407 0.06412 0.07032 0.06296 C 0.07383 0.06088 0.07826 0.05926 0.08203 0.05833 C 0.08425 0.05648 0.08685 0.0544 0.0892 0.0537 C 0.09128 0.05116 0.09336 0.05116 0.09571 0.0493 C 0.10013 0.0463 0.1043 0.04236 0.10899 0.04097 C 0.11094 0.03773 0.11367 0.03518 0.11654 0.03403 C 0.12032 0.02801 0.11537 0.03495 0.11992 0.03102 C 0.12058 0.03055 0.12084 0.0294 0.12123 0.0287 C 0.12227 0.02778 0.12735 0.02338 0.12878 0.02268 C 0.13151 0.01967 0.13477 0.01713 0.13789 0.01505 C 0.14024 0.01134 0.14662 0.00648 0.15 0.0044 C 0.1517 0.00208 0.15378 0.00092 0.15573 1.11111E-6 C 0.15742 -0.00278 0.15821 -0.00301 0.16042 -0.0037 C 0.16263 -0.0037 0.16498 -0.00394 0.16719 -0.00324 C 0.16875 -0.00255 0.16979 1.11111E-6 0.17136 0.00069 C 0.17787 0.01018 0.18399 0.02176 0.18841 0.03403 C 0.18893 0.03727 0.18841 0.03542 0.18985 0.03866 C 0.19037 0.04005 0.19167 0.04305 0.19167 0.04329 C 0.19232 0.0463 0.19362 0.05393 0.1944 0.05671 C 0.19558 0.06018 0.19532 0.05764 0.19584 0.06134 C 0.19649 0.06458 0.19662 0.06782 0.1974 0.07106 C 0.19805 0.08426 0.19805 0.09491 0.19779 0.10903 C 0.19766 0.12616 0.1974 0.14352 0.1974 0.16065 C 0.1974 0.175 0.19623 0.17106 0.1987 0.17708 C 0.19935 0.18055 0.20026 0.18055 0.20209 0.1794 C 0.20404 0.17616 0.20274 0.17801 0.20495 0.17569 C 0.20586 0.17477 0.20768 0.17245 0.20768 0.17268 C 0.2086 0.1706 0.20964 0.16898 0.21055 0.16667 C 0.21159 0.16065 0.21172 0.15463 0.2125 0.14861 C 0.21263 0.13935 0.21263 0.13079 0.21393 0.12199 C 0.21407 0.1162 0.21393 0.11042 0.21433 0.1044 C 0.21446 0.10278 0.21524 0.1 0.21524 0.10023 C 0.21524 0.09838 0.21524 0.09676 0.21576 0.09537 C 0.21615 0.09329 0.21706 0.08935 0.21706 0.08958 C 0.21862 0.06944 0.21524 0.04676 0.22149 0.02801 C 0.22175 0.02523 0.22279 0.02037 0.22279 0.0206 C 0.22331 0.01551 0.22279 0.01412 0.22565 0.01204 C 0.22617 0.01296 0.22657 0.01412 0.22709 0.01505 C 0.22748 0.01574 0.228 0.01597 0.22852 0.01667 C 0.23008 0.01898 0.23125 0.02245 0.23282 0.025 C 0.23425 0.03125 0.2362 0.0368 0.2375 0.04305 C 0.23802 0.0463 0.23946 0.05208 0.23946 0.05231 C 0.24037 0.06227 0.24284 0.07153 0.24362 0.08171 C 0.24375 0.1037 0.23646 0.16157 0.24636 0.14699 C 0.24883 0.13912 0.24779 0.13958 0.2474 0.12731 C 0.24818 0.11643 0.25157 0.10787 0.25352 0.09768 C 0.25508 0.08935 0.25339 0.09398 0.25547 0.08935 C 0.25625 0.08171 0.25847 0.07477 0.25964 0.06736 C 0.25977 0.0588 0.25977 0.05023 0.26016 0.04167 C 0.26016 0.04097 0.26068 0.03981 0.26107 0.04005 C 0.26224 0.04051 0.2625 0.04352 0.26302 0.04537 C 0.26511 0.05208 0.26602 0.05926 0.26771 0.06597 C 0.26797 0.06944 0.26901 0.07292 0.26914 0.07639 C 0.26953 0.09676 0.26914 0.1169 0.26953 0.13727 C 0.26979 0.14792 0.2737 0.15717 0.27761 0.16528 C 0.28034 0.1706 0.27813 0.16898 0.28099 0.1706 C 0.28282 0.175 0.28555 0.17755 0.28802 0.18079 C 0.28972 0.1831 0.29089 0.18565 0.29271 0.18773 C 0.29375 0.19051 0.29479 0.19213 0.29649 0.19375 C 0.29792 0.19699 0.29896 0.20046 0.30026 0.2037 C 0.30183 0.21296 0.30026 0.20278 0.30026 0.22708 C 0.30026 0.23148 0.30039 0.23588 0.30065 0.24005 C 0.30157 0.24977 0.31003 0.2493 0.31459 0.2493 " pathEditMode="relative" rAng="0" ptsTypes="AAAAAAAAAAAAAAAAAAAAAAAAAAAAAAAAAAAAAAAAAAAAAAAAAAAAAAAAAAAAAAAAAAAAAAAAA">
                                      <p:cBhvr>
                                        <p:cTn id="106" dur="5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29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5" grpId="0" animBg="1"/>
      <p:bldP spid="20" grpId="0" animBg="1"/>
      <p:bldP spid="64" grpId="0"/>
      <p:bldP spid="65" grpId="0"/>
      <p:bldP spid="77" grpId="0"/>
      <p:bldP spid="245" grpId="0" animBg="1"/>
      <p:bldP spid="246" grpId="0" animBg="1"/>
      <p:bldP spid="247" grpId="0" animBg="1"/>
      <p:bldP spid="247" grpId="1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6" grpId="1" animBg="1"/>
      <p:bldP spid="257" grpId="0" animBg="1"/>
      <p:bldP spid="258" grpId="0" animBg="1"/>
      <p:bldP spid="258" grpId="1" animBg="1"/>
      <p:bldP spid="259" grpId="0" animBg="1"/>
      <p:bldP spid="260" grpId="0" animBg="1"/>
      <p:bldP spid="261" grpId="0" animBg="1"/>
      <p:bldP spid="262" grpId="0" animBg="1"/>
      <p:bldP spid="263" grpId="0" animBg="1"/>
      <p:bldP spid="263" grpId="1" animBg="1"/>
      <p:bldP spid="264" grpId="0" animBg="1"/>
      <p:bldP spid="265" grpId="0" animBg="1"/>
      <p:bldP spid="266" grpId="0" animBg="1"/>
      <p:bldP spid="266" grpId="1" animBg="1"/>
      <p:bldP spid="267" grpId="0" animBg="1"/>
      <p:bldP spid="2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>
            <a:extLst>
              <a:ext uri="{FF2B5EF4-FFF2-40B4-BE49-F238E27FC236}">
                <a16:creationId xmlns:a16="http://schemas.microsoft.com/office/drawing/2014/main" id="{F87F01B9-AD38-4411-93DE-EE0921C1E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9" y="79375"/>
            <a:ext cx="887079" cy="309958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Figure 3 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BDE9C99B-4294-468C-88FF-48EB24F08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6400801"/>
            <a:ext cx="82550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Häse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,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Roch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, 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Aspuru-Guzik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. Next-Generation Experimentation with Self-Driving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LaboratoTrends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 in Chemistry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</a:rPr>
              <a:t> 2019 1, 282-291DOI: (10.1016/j.trechm.2019.02.007)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D1802-1F33-46EB-A0EF-706B890CCCDC}"/>
              </a:ext>
            </a:extLst>
          </p:cNvPr>
          <p:cNvSpPr txBox="1"/>
          <p:nvPr/>
        </p:nvSpPr>
        <p:spPr>
          <a:xfrm>
            <a:off x="1614488" y="153987"/>
            <a:ext cx="77581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Segoe UI Semilight" panose="020B0402040204020203" pitchFamily="34" charset="0"/>
              </a:rPr>
              <a:t>Emerging approaches: Predict,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Segoe UI Semilight" panose="020B0402040204020203" pitchFamily="34" charset="0"/>
              </a:rPr>
              <a:t>synthesize, and test cycle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1DDF3-7665-4850-B927-18C5AC634141}"/>
              </a:ext>
            </a:extLst>
          </p:cNvPr>
          <p:cNvSpPr txBox="1"/>
          <p:nvPr/>
        </p:nvSpPr>
        <p:spPr>
          <a:xfrm>
            <a:off x="1595438" y="1367071"/>
            <a:ext cx="8062912" cy="484748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srgbClr val="7BAF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AI-driven automated molecular discovery in </a:t>
            </a: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real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01041-584B-4364-A4E6-2B144BFF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73" y="1976649"/>
            <a:ext cx="8557831" cy="4167981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0">
            <a:extLst>
              <a:ext uri="{FF2B5EF4-FFF2-40B4-BE49-F238E27FC236}">
                <a16:creationId xmlns:a16="http://schemas.microsoft.com/office/drawing/2014/main" id="{E2391947-9248-4741-A1C7-BDC630BC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3867"/>
            <a:ext cx="6400800" cy="1143000"/>
          </a:xfrm>
        </p:spPr>
        <p:txBody>
          <a:bodyPr/>
          <a:lstStyle/>
          <a:p>
            <a:pPr algn="l"/>
            <a:r>
              <a:rPr lang="en-US" dirty="0"/>
              <a:t>General 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0A6D5E-376F-7E4D-A7CF-3F9FE9C7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4722" y="914400"/>
            <a:ext cx="8686800" cy="5550504"/>
          </a:xfrm>
        </p:spPr>
        <p:txBody>
          <a:bodyPr/>
          <a:lstStyle/>
          <a:p>
            <a:r>
              <a:rPr lang="en-US" sz="2700" dirty="0">
                <a:latin typeface="+mj-lt"/>
              </a:rPr>
              <a:t>Accumulation of Big Data creates previously unachievable opportunities for using ML and AI approaches</a:t>
            </a:r>
          </a:p>
          <a:p>
            <a:pPr lvl="1"/>
            <a:r>
              <a:rPr lang="en-US" sz="2300" dirty="0">
                <a:solidFill>
                  <a:srgbClr val="FF0000"/>
                </a:solidFill>
                <a:latin typeface="+mj-lt"/>
              </a:rPr>
              <a:t>However, primary data must be handled with extreme care (curation, validation)</a:t>
            </a:r>
          </a:p>
          <a:p>
            <a:r>
              <a:rPr lang="en-US" sz="2700" dirty="0">
                <a:latin typeface="+mj-lt"/>
              </a:rPr>
              <a:t>Growing use of models to guide experimental research</a:t>
            </a:r>
          </a:p>
          <a:p>
            <a:pPr lvl="1"/>
            <a:r>
              <a:rPr lang="en-US" sz="2300" dirty="0">
                <a:solidFill>
                  <a:srgbClr val="FF0000"/>
                </a:solidFill>
                <a:latin typeface="+mj-lt"/>
              </a:rPr>
              <a:t>It is critical to employ rigorous and comprehensive model validation using truly external data </a:t>
            </a:r>
          </a:p>
          <a:p>
            <a:r>
              <a:rPr lang="en-US" sz="2700" dirty="0">
                <a:latin typeface="+mj-lt"/>
              </a:rPr>
              <a:t>Exciting shift from data modeling and virtual screening to AI-driven design and robotic synthesis</a:t>
            </a:r>
          </a:p>
          <a:p>
            <a:pPr lvl="1"/>
            <a:r>
              <a:rPr lang="en-US" sz="2300" dirty="0">
                <a:solidFill>
                  <a:srgbClr val="FF0000"/>
                </a:solidFill>
                <a:latin typeface="+mj-lt"/>
              </a:rPr>
              <a:t>Important to demonstrate that these platforms produce structurally novel compounds with desired activity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285232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l"/>
            <a:r>
              <a:rPr lang="en-US" dirty="0"/>
              <a:t>SKILLS TO BE ACQUIRED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10972800" cy="4525963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Understand basic principles of Data Science, Cheminformatics, and Molecular Modeling</a:t>
            </a:r>
          </a:p>
          <a:p>
            <a:r>
              <a:rPr lang="en-US" dirty="0"/>
              <a:t>Explore the intersection between theory and practice through the conjunction of lecture and laboratory</a:t>
            </a:r>
          </a:p>
          <a:p>
            <a:r>
              <a:rPr lang="en-US" dirty="0"/>
              <a:t>Appreciate the importance of data curation and learn hands-on how to use data processing and modeling workflows</a:t>
            </a:r>
          </a:p>
          <a:p>
            <a:r>
              <a:rPr lang="en-US" dirty="0"/>
              <a:t>Foster analytic and quantitative skills required for the completion of a successful Molecular Modeling project</a:t>
            </a:r>
          </a:p>
          <a:p>
            <a:r>
              <a:rPr lang="en-US" dirty="0"/>
              <a:t>Realize that you have learned transferrable skills that can be employed beyond drug discovery related studies</a:t>
            </a:r>
          </a:p>
        </p:txBody>
      </p:sp>
    </p:spTree>
    <p:extLst>
      <p:ext uri="{BB962C8B-B14F-4D97-AF65-F5344CB8AC3E}">
        <p14:creationId xmlns:p14="http://schemas.microsoft.com/office/powerpoint/2010/main" val="647540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l"/>
            <a:r>
              <a:rPr lang="en-US" dirty="0"/>
              <a:t>SKILLS TO BE ACQUIRED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10972800" cy="4525963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Learn the “language” of Molecular Modeling empowering students to transmit knowledge of this field to their peers in related experimental disciplines</a:t>
            </a:r>
          </a:p>
          <a:p>
            <a:r>
              <a:rPr lang="en-US" dirty="0"/>
              <a:t>Develop an effective project assessment process as well as the ability to communicate findings</a:t>
            </a:r>
          </a:p>
          <a:p>
            <a:r>
              <a:rPr lang="en-US" dirty="0"/>
              <a:t>Engage actively in discussions centered around the principles and applications of Molecular Modeling</a:t>
            </a:r>
          </a:p>
          <a:p>
            <a:r>
              <a:rPr lang="en-US" dirty="0"/>
              <a:t>Cultivate skills necessary to become an independent scientist through the hands-on research  project</a:t>
            </a:r>
          </a:p>
        </p:txBody>
      </p:sp>
    </p:spTree>
    <p:extLst>
      <p:ext uri="{BB962C8B-B14F-4D97-AF65-F5344CB8AC3E}">
        <p14:creationId xmlns:p14="http://schemas.microsoft.com/office/powerpoint/2010/main" val="252929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5950" y="76200"/>
            <a:ext cx="8420100" cy="762000"/>
          </a:xfrm>
          <a:noFill/>
        </p:spPr>
        <p:txBody>
          <a:bodyPr lIns="92075" tIns="46038" rIns="92075" bIns="46038"/>
          <a:lstStyle/>
          <a:p>
            <a:r>
              <a:rPr lang="en-US" dirty="0"/>
              <a:t>Objectives and Expectations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066800"/>
            <a:ext cx="9232900" cy="4114800"/>
          </a:xfrm>
          <a:noFill/>
        </p:spPr>
        <p:txBody>
          <a:bodyPr lIns="92075" tIns="46038" rIns="92075" bIns="46038"/>
          <a:lstStyle/>
          <a:p>
            <a:r>
              <a:rPr lang="en-US" sz="3000" dirty="0"/>
              <a:t>Teach </a:t>
            </a:r>
            <a:r>
              <a:rPr lang="en-US" sz="3000" u="sng" dirty="0"/>
              <a:t>you</a:t>
            </a:r>
            <a:r>
              <a:rPr lang="en-US" sz="3000" dirty="0"/>
              <a:t> the fundamental principles and concepts of computational methods in medicinal chemistry, structural biology, and life in general</a:t>
            </a:r>
          </a:p>
          <a:p>
            <a:r>
              <a:rPr lang="en-US" sz="3000" dirty="0"/>
              <a:t>Help </a:t>
            </a:r>
            <a:r>
              <a:rPr lang="en-US" sz="3000" u="sng" dirty="0"/>
              <a:t>you</a:t>
            </a:r>
            <a:r>
              <a:rPr lang="en-US" sz="3000" dirty="0"/>
              <a:t> initiate or continue your dialogue with computers and molecular modeling programs</a:t>
            </a:r>
          </a:p>
          <a:p>
            <a:r>
              <a:rPr lang="en-US" sz="3000" dirty="0"/>
              <a:t>Through solving real problems, give </a:t>
            </a:r>
            <a:r>
              <a:rPr lang="en-US" sz="3000" u="sng" dirty="0"/>
              <a:t>you</a:t>
            </a:r>
            <a:r>
              <a:rPr lang="en-US" sz="3000" dirty="0"/>
              <a:t> a feeling of capabilities and limitations of molecular modeling methods</a:t>
            </a:r>
          </a:p>
          <a:p>
            <a:r>
              <a:rPr lang="en-US" sz="3000" b="1" u="sng" dirty="0"/>
              <a:t>Encourage you to apply your new knowledge and skills in your ongoing and future studies.</a:t>
            </a:r>
          </a:p>
        </p:txBody>
      </p:sp>
    </p:spTree>
    <p:extLst>
      <p:ext uri="{BB962C8B-B14F-4D97-AF65-F5344CB8AC3E}">
        <p14:creationId xmlns:p14="http://schemas.microsoft.com/office/powerpoint/2010/main" val="365979471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26" t="6930" r="37205" b="46404"/>
          <a:stretch/>
        </p:blipFill>
        <p:spPr>
          <a:xfrm>
            <a:off x="1781604" y="1090092"/>
            <a:ext cx="4124465" cy="29674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45782" y="4044889"/>
            <a:ext cx="6273485" cy="27392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“It is not that machines are going to replace chemists. It’s that the chemists who use machines will replace those that don’t.”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Derek Lowe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The Pipeline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blog for 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Science Translational Medicine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096001" y="1090093"/>
            <a:ext cx="4314397" cy="2855199"/>
            <a:chOff x="3216" y="-682789"/>
            <a:chExt cx="5615574" cy="37162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14590"/>
            <a:stretch/>
          </p:blipFill>
          <p:spPr>
            <a:xfrm>
              <a:off x="3216" y="-682789"/>
              <a:ext cx="5611660" cy="27744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12" y="1654313"/>
              <a:ext cx="5585478" cy="137919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2512183" y="2208897"/>
              <a:ext cx="2836935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499657" y="2420005"/>
              <a:ext cx="1258655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277C2AC-5726-4051-9BC2-B769A6FAB757}"/>
              </a:ext>
            </a:extLst>
          </p:cNvPr>
          <p:cNvSpPr txBox="1">
            <a:spLocks/>
          </p:cNvSpPr>
          <p:nvPr/>
        </p:nvSpPr>
        <p:spPr>
          <a:xfrm>
            <a:off x="1809603" y="88795"/>
            <a:ext cx="4743450" cy="8572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1798A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Final Optimistic Comment</a:t>
            </a:r>
          </a:p>
        </p:txBody>
      </p:sp>
    </p:spTree>
    <p:extLst>
      <p:ext uri="{BB962C8B-B14F-4D97-AF65-F5344CB8AC3E}">
        <p14:creationId xmlns:p14="http://schemas.microsoft.com/office/powerpoint/2010/main" val="294032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C8DEBF5-E497-402B-8A2A-0FF347D11371}"/>
              </a:ext>
            </a:extLst>
          </p:cNvPr>
          <p:cNvGrpSpPr/>
          <p:nvPr/>
        </p:nvGrpSpPr>
        <p:grpSpPr>
          <a:xfrm>
            <a:off x="901930" y="2532065"/>
            <a:ext cx="11164645" cy="1928851"/>
            <a:chOff x="50059" y="1827121"/>
            <a:chExt cx="12048351" cy="2097625"/>
          </a:xfrm>
        </p:grpSpPr>
        <p:graphicFrame>
          <p:nvGraphicFramePr>
            <p:cNvPr id="25" name="Diagram 24">
              <a:extLst>
                <a:ext uri="{FF2B5EF4-FFF2-40B4-BE49-F238E27FC236}">
                  <a16:creationId xmlns:a16="http://schemas.microsoft.com/office/drawing/2014/main" id="{AE623F51-4394-40E2-A255-7A80B30FBF92}"/>
                </a:ext>
              </a:extLst>
            </p:cNvPr>
            <p:cNvGraphicFramePr/>
            <p:nvPr/>
          </p:nvGraphicFramePr>
          <p:xfrm>
            <a:off x="1372374" y="2509934"/>
            <a:ext cx="10726036" cy="7294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1FCE19-6206-4B86-ABA8-D8A4CAF51943}"/>
                </a:ext>
              </a:extLst>
            </p:cNvPr>
            <p:cNvGrpSpPr/>
            <p:nvPr/>
          </p:nvGrpSpPr>
          <p:grpSpPr>
            <a:xfrm>
              <a:off x="50059" y="1827121"/>
              <a:ext cx="1637821" cy="2097625"/>
              <a:chOff x="1303845" y="1820543"/>
              <a:chExt cx="1637821" cy="2097625"/>
            </a:xfrm>
            <a:solidFill>
              <a:srgbClr val="44546A"/>
            </a:solidFill>
          </p:grpSpPr>
          <p:sp>
            <p:nvSpPr>
              <p:cNvPr id="8" name="Arrow: Pentagon 7">
                <a:extLst>
                  <a:ext uri="{FF2B5EF4-FFF2-40B4-BE49-F238E27FC236}">
                    <a16:creationId xmlns:a16="http://schemas.microsoft.com/office/drawing/2014/main" id="{CDEF1EB5-0307-4CBC-B96C-5B3A2804A5D5}"/>
                  </a:ext>
                </a:extLst>
              </p:cNvPr>
              <p:cNvSpPr/>
              <p:nvPr/>
            </p:nvSpPr>
            <p:spPr>
              <a:xfrm>
                <a:off x="1303845" y="1820543"/>
                <a:ext cx="1637821" cy="2097625"/>
              </a:xfrm>
              <a:prstGeom prst="homePlat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407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Arrow: Pentagon 49">
                <a:extLst>
                  <a:ext uri="{FF2B5EF4-FFF2-40B4-BE49-F238E27FC236}">
                    <a16:creationId xmlns:a16="http://schemas.microsoft.com/office/drawing/2014/main" id="{F6445404-761E-4AB3-9858-7B4259F66479}"/>
                  </a:ext>
                </a:extLst>
              </p:cNvPr>
              <p:cNvSpPr/>
              <p:nvPr/>
            </p:nvSpPr>
            <p:spPr>
              <a:xfrm>
                <a:off x="1303845" y="1820544"/>
                <a:ext cx="1010098" cy="2097624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407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670DB5-EA2C-4067-9F18-143D01222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077" y="1554021"/>
            <a:ext cx="699538" cy="805098"/>
          </a:xfrm>
          <a:prstGeom prst="rect">
            <a:avLst/>
          </a:prstGeom>
        </p:spPr>
      </p:pic>
      <p:sp>
        <p:nvSpPr>
          <p:cNvPr id="49" name="Retângulo 51">
            <a:extLst>
              <a:ext uri="{FF2B5EF4-FFF2-40B4-BE49-F238E27FC236}">
                <a16:creationId xmlns:a16="http://schemas.microsoft.com/office/drawing/2014/main" id="{285A20AC-E8E1-436C-8C7A-EE288BD552BB}"/>
              </a:ext>
            </a:extLst>
          </p:cNvPr>
          <p:cNvSpPr/>
          <p:nvPr/>
        </p:nvSpPr>
        <p:spPr>
          <a:xfrm>
            <a:off x="903462" y="2360476"/>
            <a:ext cx="1254291" cy="16553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Target discovery</a:t>
            </a:r>
            <a:endParaRPr kumimoji="0" lang="pt-BR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DA10F7AD-4B85-42DB-AE4A-A250C7ABB6DC}"/>
              </a:ext>
            </a:extLst>
          </p:cNvPr>
          <p:cNvSpPr/>
          <p:nvPr/>
        </p:nvSpPr>
        <p:spPr>
          <a:xfrm>
            <a:off x="771758" y="4482249"/>
            <a:ext cx="1517692" cy="32258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Identification of</a:t>
            </a:r>
          </a:p>
          <a:p>
            <a:pPr marL="0" marR="0" lvl="0" indent="0" algn="ctr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Bioactive compounds</a:t>
            </a:r>
            <a:endParaRPr kumimoji="0" lang="pt-BR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4440DF-CC89-4606-8DBC-A49CBA2D58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4984" r="46260" b="32462"/>
          <a:stretch/>
        </p:blipFill>
        <p:spPr>
          <a:xfrm>
            <a:off x="1043837" y="4832221"/>
            <a:ext cx="914913" cy="780459"/>
          </a:xfrm>
          <a:prstGeom prst="rect">
            <a:avLst/>
          </a:prstGeom>
        </p:spPr>
      </p:pic>
      <p:sp>
        <p:nvSpPr>
          <p:cNvPr id="54" name="Retângulo 51">
            <a:extLst>
              <a:ext uri="{FF2B5EF4-FFF2-40B4-BE49-F238E27FC236}">
                <a16:creationId xmlns:a16="http://schemas.microsoft.com/office/drawing/2014/main" id="{AECC3754-2976-4FC3-BAE2-6B65DA618287}"/>
              </a:ext>
            </a:extLst>
          </p:cNvPr>
          <p:cNvSpPr/>
          <p:nvPr/>
        </p:nvSpPr>
        <p:spPr>
          <a:xfrm>
            <a:off x="8085449" y="3922289"/>
            <a:ext cx="2542563" cy="7607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87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3DA80B-41B1-499E-B189-58CB939CA56C}"/>
              </a:ext>
            </a:extLst>
          </p:cNvPr>
          <p:cNvCxnSpPr/>
          <p:nvPr/>
        </p:nvCxnSpPr>
        <p:spPr>
          <a:xfrm>
            <a:off x="4196800" y="3489798"/>
            <a:ext cx="0" cy="1103826"/>
          </a:xfrm>
          <a:prstGeom prst="line">
            <a:avLst/>
          </a:prstGeom>
          <a:ln w="57150">
            <a:solidFill>
              <a:srgbClr val="AE8B4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8BBF04-EFA7-4EF2-9D26-1422687BBC1E}"/>
              </a:ext>
            </a:extLst>
          </p:cNvPr>
          <p:cNvCxnSpPr/>
          <p:nvPr/>
        </p:nvCxnSpPr>
        <p:spPr>
          <a:xfrm>
            <a:off x="5880216" y="2387488"/>
            <a:ext cx="0" cy="1103826"/>
          </a:xfrm>
          <a:prstGeom prst="line">
            <a:avLst/>
          </a:prstGeom>
          <a:ln w="57150">
            <a:solidFill>
              <a:srgbClr val="AB6E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0E5813-191C-45B7-9A85-FD5E5A0B0B2C}"/>
              </a:ext>
            </a:extLst>
          </p:cNvPr>
          <p:cNvCxnSpPr/>
          <p:nvPr/>
        </p:nvCxnSpPr>
        <p:spPr>
          <a:xfrm>
            <a:off x="10504769" y="3489798"/>
            <a:ext cx="0" cy="1103826"/>
          </a:xfrm>
          <a:prstGeom prst="line">
            <a:avLst/>
          </a:prstGeom>
          <a:ln w="57150">
            <a:solidFill>
              <a:srgbClr val="B435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28258-3C34-4182-9E20-769AC97CF5BF}"/>
              </a:ext>
            </a:extLst>
          </p:cNvPr>
          <p:cNvSpPr/>
          <p:nvPr/>
        </p:nvSpPr>
        <p:spPr>
          <a:xfrm>
            <a:off x="9122023" y="2458163"/>
            <a:ext cx="1820195" cy="488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7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</a:t>
            </a:r>
          </a:p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$ 66.4 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0CDECD0-13AC-4737-87DB-C770E43C9EC7}"/>
              </a:ext>
            </a:extLst>
          </p:cNvPr>
          <p:cNvSpPr/>
          <p:nvPr/>
        </p:nvSpPr>
        <p:spPr>
          <a:xfrm>
            <a:off x="4617263" y="4688019"/>
            <a:ext cx="1114718" cy="4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ADME/Tox</a:t>
            </a:r>
          </a:p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PK/PD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39FC4E-852B-41B3-8490-E3506C98E08F}"/>
              </a:ext>
            </a:extLst>
          </p:cNvPr>
          <p:cNvCxnSpPr/>
          <p:nvPr/>
        </p:nvCxnSpPr>
        <p:spPr>
          <a:xfrm>
            <a:off x="7398855" y="3489798"/>
            <a:ext cx="0" cy="1103826"/>
          </a:xfrm>
          <a:prstGeom prst="line">
            <a:avLst/>
          </a:prstGeom>
          <a:ln w="57150">
            <a:solidFill>
              <a:srgbClr val="AE58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E67C83-EA1C-49C6-8C3A-0652DE47AB2F}"/>
              </a:ext>
            </a:extLst>
          </p:cNvPr>
          <p:cNvCxnSpPr/>
          <p:nvPr/>
        </p:nvCxnSpPr>
        <p:spPr>
          <a:xfrm>
            <a:off x="9037609" y="2387488"/>
            <a:ext cx="0" cy="1103826"/>
          </a:xfrm>
          <a:prstGeom prst="line">
            <a:avLst/>
          </a:prstGeom>
          <a:ln w="57150">
            <a:solidFill>
              <a:srgbClr val="B145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close up of a sign&#10;&#10;Description automatically generated">
            <a:extLst>
              <a:ext uri="{FF2B5EF4-FFF2-40B4-BE49-F238E27FC236}">
                <a16:creationId xmlns:a16="http://schemas.microsoft.com/office/drawing/2014/main" id="{F680683F-A67C-4977-860D-391D4BD15D5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07" y="3496489"/>
            <a:ext cx="734432" cy="734432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393CFAA9-9B4B-43F0-A6EF-04779C164FB9}"/>
              </a:ext>
            </a:extLst>
          </p:cNvPr>
          <p:cNvGrpSpPr/>
          <p:nvPr/>
        </p:nvGrpSpPr>
        <p:grpSpPr>
          <a:xfrm>
            <a:off x="771758" y="2640255"/>
            <a:ext cx="734432" cy="734432"/>
            <a:chOff x="302912" y="57080"/>
            <a:chExt cx="798695" cy="798695"/>
          </a:xfrm>
        </p:grpSpPr>
        <p:pic>
          <p:nvPicPr>
            <p:cNvPr id="64" name="Picture 63" descr="A close up of a sign&#10;&#10;Description automatically generated">
              <a:extLst>
                <a:ext uri="{FF2B5EF4-FFF2-40B4-BE49-F238E27FC236}">
                  <a16:creationId xmlns:a16="http://schemas.microsoft.com/office/drawing/2014/main" id="{37F0699C-E752-4701-A4D7-46280260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12" y="57080"/>
              <a:ext cx="798695" cy="798695"/>
            </a:xfrm>
            <a:prstGeom prst="rect">
              <a:avLst/>
            </a:prstGeom>
          </p:spPr>
        </p:pic>
        <p:pic>
          <p:nvPicPr>
            <p:cNvPr id="67" name="Picture 66" descr="A picture containing plate, drawing&#10;&#10;Description automatically generated">
              <a:extLst>
                <a:ext uri="{FF2B5EF4-FFF2-40B4-BE49-F238E27FC236}">
                  <a16:creationId xmlns:a16="http://schemas.microsoft.com/office/drawing/2014/main" id="{D92390B3-5002-40BF-ADF9-2FA08CE69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86" y="259319"/>
              <a:ext cx="541745" cy="312191"/>
            </a:xfrm>
            <a:prstGeom prst="rect">
              <a:avLst/>
            </a:prstGeom>
          </p:spPr>
        </p:pic>
      </p:grpSp>
      <p:sp>
        <p:nvSpPr>
          <p:cNvPr id="69" name="Retângulo 51">
            <a:extLst>
              <a:ext uri="{FF2B5EF4-FFF2-40B4-BE49-F238E27FC236}">
                <a16:creationId xmlns:a16="http://schemas.microsoft.com/office/drawing/2014/main" id="{8BF8A5D1-74DC-4280-B68E-09B3E02C4828}"/>
              </a:ext>
            </a:extLst>
          </p:cNvPr>
          <p:cNvSpPr/>
          <p:nvPr/>
        </p:nvSpPr>
        <p:spPr>
          <a:xfrm>
            <a:off x="10912457" y="4666980"/>
            <a:ext cx="1268279" cy="5714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Adherence</a:t>
            </a:r>
          </a:p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Precision medicine</a:t>
            </a:r>
          </a:p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Repurposing</a:t>
            </a:r>
            <a:endParaRPr kumimoji="0" lang="pt-BR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 51">
            <a:extLst>
              <a:ext uri="{FF2B5EF4-FFF2-40B4-BE49-F238E27FC236}">
                <a16:creationId xmlns:a16="http://schemas.microsoft.com/office/drawing/2014/main" id="{1E38475F-6389-4D5E-B5AE-072F1371966F}"/>
              </a:ext>
            </a:extLst>
          </p:cNvPr>
          <p:cNvSpPr/>
          <p:nvPr/>
        </p:nvSpPr>
        <p:spPr>
          <a:xfrm>
            <a:off x="6301249" y="1658977"/>
            <a:ext cx="1517692" cy="5714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Patient selection</a:t>
            </a:r>
          </a:p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Early side-effects identification</a:t>
            </a:r>
          </a:p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 51">
            <a:extLst>
              <a:ext uri="{FF2B5EF4-FFF2-40B4-BE49-F238E27FC236}">
                <a16:creationId xmlns:a16="http://schemas.microsoft.com/office/drawing/2014/main" id="{2499006E-3EE9-46A1-8225-35A58B4E2969}"/>
              </a:ext>
            </a:extLst>
          </p:cNvPr>
          <p:cNvSpPr/>
          <p:nvPr/>
        </p:nvSpPr>
        <p:spPr>
          <a:xfrm>
            <a:off x="2947806" y="1682067"/>
            <a:ext cx="1373673" cy="4293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Conector de seta reta 33">
            <a:extLst>
              <a:ext uri="{FF2B5EF4-FFF2-40B4-BE49-F238E27FC236}">
                <a16:creationId xmlns:a16="http://schemas.microsoft.com/office/drawing/2014/main" id="{34F5FDC9-7F52-4E76-9D57-A95EC7C9CD0D}"/>
              </a:ext>
            </a:extLst>
          </p:cNvPr>
          <p:cNvCxnSpPr>
            <a:cxnSpLocks/>
          </p:cNvCxnSpPr>
          <p:nvPr/>
        </p:nvCxnSpPr>
        <p:spPr>
          <a:xfrm>
            <a:off x="164531" y="6406336"/>
            <a:ext cx="10762593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75" name="CaixaDeTexto 36">
            <a:extLst>
              <a:ext uri="{FF2B5EF4-FFF2-40B4-BE49-F238E27FC236}">
                <a16:creationId xmlns:a16="http://schemas.microsoft.com/office/drawing/2014/main" id="{52BB194C-3B05-4B48-80EC-C590149FC64B}"/>
              </a:ext>
            </a:extLst>
          </p:cNvPr>
          <p:cNvSpPr txBox="1"/>
          <p:nvPr/>
        </p:nvSpPr>
        <p:spPr>
          <a:xfrm>
            <a:off x="10886704" y="6239976"/>
            <a:ext cx="1197059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10 – 15 years</a:t>
            </a:r>
            <a:endParaRPr kumimoji="0" lang="pt-BR" sz="147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CaixaDeTexto 65">
            <a:extLst>
              <a:ext uri="{FF2B5EF4-FFF2-40B4-BE49-F238E27FC236}">
                <a16:creationId xmlns:a16="http://schemas.microsoft.com/office/drawing/2014/main" id="{E4F757BE-FBD3-44D4-B7F5-A85B07392494}"/>
              </a:ext>
            </a:extLst>
          </p:cNvPr>
          <p:cNvSpPr txBox="1"/>
          <p:nvPr/>
        </p:nvSpPr>
        <p:spPr>
          <a:xfrm>
            <a:off x="5002502" y="6421156"/>
            <a:ext cx="1963743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US$ 150 M to US$2.6 B</a:t>
            </a:r>
          </a:p>
        </p:txBody>
      </p:sp>
      <p:pic>
        <p:nvPicPr>
          <p:cNvPr id="80" name="Picture 79" descr="A close up of a sign&#10;&#10;Description automatically generated">
            <a:extLst>
              <a:ext uri="{FF2B5EF4-FFF2-40B4-BE49-F238E27FC236}">
                <a16:creationId xmlns:a16="http://schemas.microsoft.com/office/drawing/2014/main" id="{93BB3154-43D2-4F67-9971-A9A0D5F0C4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85" y="4622475"/>
            <a:ext cx="734432" cy="734432"/>
          </a:xfrm>
          <a:prstGeom prst="rect">
            <a:avLst/>
          </a:prstGeom>
        </p:spPr>
      </p:pic>
      <p:pic>
        <p:nvPicPr>
          <p:cNvPr id="81" name="Picture 80" descr="A close up of a sign&#10;&#10;Description automatically generated">
            <a:extLst>
              <a:ext uri="{FF2B5EF4-FFF2-40B4-BE49-F238E27FC236}">
                <a16:creationId xmlns:a16="http://schemas.microsoft.com/office/drawing/2014/main" id="{94E3B013-B650-49C1-B848-33E75E926B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14" y="1631912"/>
            <a:ext cx="734432" cy="734432"/>
          </a:xfrm>
          <a:prstGeom prst="rect">
            <a:avLst/>
          </a:prstGeom>
        </p:spPr>
      </p:pic>
      <p:pic>
        <p:nvPicPr>
          <p:cNvPr id="82" name="Picture 81" descr="A close up of a sign&#10;&#10;Description automatically generated">
            <a:extLst>
              <a:ext uri="{FF2B5EF4-FFF2-40B4-BE49-F238E27FC236}">
                <a16:creationId xmlns:a16="http://schemas.microsoft.com/office/drawing/2014/main" id="{E10B6AA2-D99E-4904-9DD7-800D77E059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73" y="1623474"/>
            <a:ext cx="734432" cy="734432"/>
          </a:xfrm>
          <a:prstGeom prst="rect">
            <a:avLst/>
          </a:prstGeom>
        </p:spPr>
      </p:pic>
      <p:pic>
        <p:nvPicPr>
          <p:cNvPr id="83" name="Picture 82" descr="A close up of a sign&#10;&#10;Description automatically generated">
            <a:extLst>
              <a:ext uri="{FF2B5EF4-FFF2-40B4-BE49-F238E27FC236}">
                <a16:creationId xmlns:a16="http://schemas.microsoft.com/office/drawing/2014/main" id="{B2C0FBD1-58BC-457E-B3F6-ED27614234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007" y="4622475"/>
            <a:ext cx="734432" cy="734432"/>
          </a:xfrm>
          <a:prstGeom prst="rect">
            <a:avLst/>
          </a:prstGeom>
        </p:spPr>
      </p:pic>
      <p:pic>
        <p:nvPicPr>
          <p:cNvPr id="84" name="Picture 83" descr="A close up of a sign&#10;&#10;Description automatically generated">
            <a:extLst>
              <a:ext uri="{FF2B5EF4-FFF2-40B4-BE49-F238E27FC236}">
                <a16:creationId xmlns:a16="http://schemas.microsoft.com/office/drawing/2014/main" id="{696BED4E-8069-4EC3-8377-DBF34B8C00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55" y="4622475"/>
            <a:ext cx="734432" cy="734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9E60D4-76DA-44AD-8BAD-0FB513834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9489" y="1724779"/>
            <a:ext cx="164230" cy="469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3A24C-245C-400F-87C8-37F6C89132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6807" y="2221985"/>
            <a:ext cx="1348258" cy="852161"/>
          </a:xfrm>
          <a:prstGeom prst="rect">
            <a:avLst/>
          </a:prstGeom>
        </p:spPr>
      </p:pic>
      <p:sp>
        <p:nvSpPr>
          <p:cNvPr id="45" name="Retângulo 51">
            <a:extLst>
              <a:ext uri="{FF2B5EF4-FFF2-40B4-BE49-F238E27FC236}">
                <a16:creationId xmlns:a16="http://schemas.microsoft.com/office/drawing/2014/main" id="{044EBC2B-CCB8-425F-814D-23B157A47AEF}"/>
              </a:ext>
            </a:extLst>
          </p:cNvPr>
          <p:cNvSpPr/>
          <p:nvPr/>
        </p:nvSpPr>
        <p:spPr>
          <a:xfrm>
            <a:off x="4467103" y="1914118"/>
            <a:ext cx="1373673" cy="12246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Animal testing reduction and replacement</a:t>
            </a:r>
          </a:p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Selection of chemicals with higher chances of succeeding</a:t>
            </a:r>
            <a:endParaRPr kumimoji="0" lang="pt-BR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5BA5395-611C-4EAD-9E11-7E0965FD43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8998" y="1937899"/>
            <a:ext cx="204450" cy="12550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734BE85-0319-48AC-96C8-0834410B98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2138" y="4711520"/>
            <a:ext cx="198718" cy="567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18149-C8C1-424E-BCDC-9093A95E7DD6}"/>
              </a:ext>
            </a:extLst>
          </p:cNvPr>
          <p:cNvSpPr txBox="1"/>
          <p:nvPr/>
        </p:nvSpPr>
        <p:spPr>
          <a:xfrm>
            <a:off x="609653" y="5621085"/>
            <a:ext cx="1950662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CHEMINFORMATICS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B4D8B7-583C-41E6-8D4C-C0D7AF8E81D5}"/>
              </a:ext>
            </a:extLst>
          </p:cNvPr>
          <p:cNvSpPr txBox="1"/>
          <p:nvPr/>
        </p:nvSpPr>
        <p:spPr>
          <a:xfrm>
            <a:off x="634967" y="1227684"/>
            <a:ext cx="1732655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BIOINFORMATICS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AE9FEB-299E-4EA9-BA3A-462AC1E59D9F}"/>
              </a:ext>
            </a:extLst>
          </p:cNvPr>
          <p:cNvSpPr/>
          <p:nvPr/>
        </p:nvSpPr>
        <p:spPr>
          <a:xfrm>
            <a:off x="3043719" y="734787"/>
            <a:ext cx="2469094" cy="43197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TRANSLATIONAL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B3293F-0E37-41F6-9CB6-1EB56EB14A9B}"/>
              </a:ext>
            </a:extLst>
          </p:cNvPr>
          <p:cNvSpPr/>
          <p:nvPr/>
        </p:nvSpPr>
        <p:spPr>
          <a:xfrm>
            <a:off x="5512814" y="734787"/>
            <a:ext cx="4624742" cy="43197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DEVELOPMENT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C0E765-FED4-44DF-8C7C-AB28D7379622}"/>
              </a:ext>
            </a:extLst>
          </p:cNvPr>
          <p:cNvSpPr/>
          <p:nvPr/>
        </p:nvSpPr>
        <p:spPr>
          <a:xfrm>
            <a:off x="164531" y="734787"/>
            <a:ext cx="2879187" cy="43197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BBC535-FBB8-44D2-822C-6538CE8F46CE}"/>
              </a:ext>
            </a:extLst>
          </p:cNvPr>
          <p:cNvSpPr/>
          <p:nvPr/>
        </p:nvSpPr>
        <p:spPr>
          <a:xfrm>
            <a:off x="10137555" y="734787"/>
            <a:ext cx="1877047" cy="43197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46000">
                <a:schemeClr val="accent2">
                  <a:lumMod val="75000"/>
                </a:schemeClr>
              </a:gs>
              <a:gs pos="100000">
                <a:srgbClr val="C0000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MARKET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FD2B408-D43E-419D-AEC7-08886FBD18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435" y="1702908"/>
            <a:ext cx="198718" cy="567869"/>
          </a:xfrm>
          <a:prstGeom prst="rect">
            <a:avLst/>
          </a:prstGeom>
        </p:spPr>
      </p:pic>
      <p:sp>
        <p:nvSpPr>
          <p:cNvPr id="78" name="Retângulo 51">
            <a:extLst>
              <a:ext uri="{FF2B5EF4-FFF2-40B4-BE49-F238E27FC236}">
                <a16:creationId xmlns:a16="http://schemas.microsoft.com/office/drawing/2014/main" id="{E67FF268-B1B6-4E4F-8408-A9DA64ED4394}"/>
              </a:ext>
            </a:extLst>
          </p:cNvPr>
          <p:cNvSpPr/>
          <p:nvPr/>
        </p:nvSpPr>
        <p:spPr>
          <a:xfrm>
            <a:off x="7854970" y="4658643"/>
            <a:ext cx="1517692" cy="5714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8CAFF43-283D-4FC0-9CC6-3AC9750EF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4673" y="4711331"/>
            <a:ext cx="198718" cy="567869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0B22D45B-D1CA-4FE4-AB2F-898F083A9708}"/>
              </a:ext>
            </a:extLst>
          </p:cNvPr>
          <p:cNvSpPr/>
          <p:nvPr/>
        </p:nvSpPr>
        <p:spPr>
          <a:xfrm>
            <a:off x="5943907" y="2458163"/>
            <a:ext cx="1820195" cy="488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7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</a:t>
            </a:r>
          </a:p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$ 49.6 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C999F0F-E0C8-497F-995E-2783286D0019}"/>
              </a:ext>
            </a:extLst>
          </p:cNvPr>
          <p:cNvSpPr/>
          <p:nvPr/>
        </p:nvSpPr>
        <p:spPr>
          <a:xfrm>
            <a:off x="7454687" y="3848043"/>
            <a:ext cx="1820195" cy="488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7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</a:t>
            </a:r>
          </a:p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$ 56.7 M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9D4F001-FB88-407A-8296-90BC422239A5}"/>
              </a:ext>
            </a:extLst>
          </p:cNvPr>
          <p:cNvSpPr/>
          <p:nvPr/>
        </p:nvSpPr>
        <p:spPr>
          <a:xfrm>
            <a:off x="4254678" y="3848043"/>
            <a:ext cx="1820195" cy="488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7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</a:t>
            </a:r>
          </a:p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$ 21 M</a:t>
            </a:r>
          </a:p>
        </p:txBody>
      </p:sp>
      <p:sp>
        <p:nvSpPr>
          <p:cNvPr id="90" name="Retângulo 51">
            <a:extLst>
              <a:ext uri="{FF2B5EF4-FFF2-40B4-BE49-F238E27FC236}">
                <a16:creationId xmlns:a16="http://schemas.microsoft.com/office/drawing/2014/main" id="{A7D5FB99-27FD-47D8-B52F-61A872A5CB13}"/>
              </a:ext>
            </a:extLst>
          </p:cNvPr>
          <p:cNvSpPr/>
          <p:nvPr/>
        </p:nvSpPr>
        <p:spPr>
          <a:xfrm>
            <a:off x="7882398" y="4695974"/>
            <a:ext cx="1517692" cy="5714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Efficacy and side effects identification</a:t>
            </a:r>
            <a:endParaRPr kumimoji="0" lang="pt-BR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686C8709-0561-4684-AFE3-3AF2A9951B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63" y="1675190"/>
            <a:ext cx="198718" cy="567869"/>
          </a:xfrm>
          <a:prstGeom prst="rect">
            <a:avLst/>
          </a:prstGeom>
        </p:spPr>
      </p:pic>
      <p:sp>
        <p:nvSpPr>
          <p:cNvPr id="92" name="Retângulo 51">
            <a:extLst>
              <a:ext uri="{FF2B5EF4-FFF2-40B4-BE49-F238E27FC236}">
                <a16:creationId xmlns:a16="http://schemas.microsoft.com/office/drawing/2014/main" id="{64E36B8E-50C6-4F1E-9BD8-78108A8A04AD}"/>
              </a:ext>
            </a:extLst>
          </p:cNvPr>
          <p:cNvSpPr/>
          <p:nvPr/>
        </p:nvSpPr>
        <p:spPr>
          <a:xfrm>
            <a:off x="9490387" y="1659833"/>
            <a:ext cx="1517692" cy="5714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Dose adjustments</a:t>
            </a:r>
          </a:p>
          <a:p>
            <a:pPr marL="0" marR="0" lvl="0" indent="0" algn="l" defTabSz="840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Potential repurposes</a:t>
            </a:r>
            <a:endParaRPr kumimoji="0" lang="pt-BR" sz="1103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331AE8AD-8A92-4176-B297-2C7D46BEFD4B}"/>
              </a:ext>
            </a:extLst>
          </p:cNvPr>
          <p:cNvSpPr/>
          <p:nvPr/>
        </p:nvSpPr>
        <p:spPr>
          <a:xfrm>
            <a:off x="164533" y="5865562"/>
            <a:ext cx="3865095" cy="487505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TARGET/REPURPOSING DISCOVERY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D8DE5D-775C-46EE-8DB6-2A5E45AE000A}"/>
              </a:ext>
            </a:extLst>
          </p:cNvPr>
          <p:cNvGrpSpPr/>
          <p:nvPr/>
        </p:nvGrpSpPr>
        <p:grpSpPr>
          <a:xfrm>
            <a:off x="2211026" y="1609795"/>
            <a:ext cx="2362420" cy="3357735"/>
            <a:chOff x="2385133" y="1027482"/>
            <a:chExt cx="2569132" cy="365153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BC3B12C-E8E8-42BF-AD16-B6706A9099F0}"/>
                </a:ext>
              </a:extLst>
            </p:cNvPr>
            <p:cNvCxnSpPr/>
            <p:nvPr/>
          </p:nvCxnSpPr>
          <p:spPr>
            <a:xfrm>
              <a:off x="2743584" y="1873223"/>
              <a:ext cx="0" cy="1200411"/>
            </a:xfrm>
            <a:prstGeom prst="line">
              <a:avLst/>
            </a:prstGeom>
            <a:ln w="57150">
              <a:solidFill>
                <a:srgbClr val="A5A5A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Picture 78" descr="A close up of a sign&#10;&#10;Description automatically generated">
              <a:extLst>
                <a:ext uri="{FF2B5EF4-FFF2-40B4-BE49-F238E27FC236}">
                  <a16:creationId xmlns:a16="http://schemas.microsoft.com/office/drawing/2014/main" id="{C16FEAC3-146B-4570-929F-D5BBD585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133" y="1027482"/>
              <a:ext cx="798695" cy="79869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2A52F4-BC52-4863-A89B-A95D96C36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82801" y="3431749"/>
              <a:ext cx="1161325" cy="7658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2BEC5E-0FD4-4A36-9C29-A5E2D8F43E77}"/>
                </a:ext>
              </a:extLst>
            </p:cNvPr>
            <p:cNvSpPr/>
            <p:nvPr/>
          </p:nvSpPr>
          <p:spPr>
            <a:xfrm>
              <a:off x="2467357" y="4147811"/>
              <a:ext cx="1255990" cy="531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840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AI-Robotics</a:t>
              </a:r>
            </a:p>
            <a:p>
              <a:pPr marL="0" marR="0" lvl="0" indent="0" algn="ctr" defTabSz="840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8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Chemistry Lab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E5FD954-5833-462C-884B-7518291369B4}"/>
                </a:ext>
              </a:extLst>
            </p:cNvPr>
            <p:cNvSpPr/>
            <p:nvPr/>
          </p:nvSpPr>
          <p:spPr>
            <a:xfrm>
              <a:off x="3218759" y="1118314"/>
              <a:ext cx="1735506" cy="469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840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 of novel compounds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B93556-866A-41AE-4B16-C05384FC58B8}"/>
              </a:ext>
            </a:extLst>
          </p:cNvPr>
          <p:cNvGrpSpPr/>
          <p:nvPr/>
        </p:nvGrpSpPr>
        <p:grpSpPr>
          <a:xfrm>
            <a:off x="-125248" y="2619287"/>
            <a:ext cx="947276" cy="940963"/>
            <a:chOff x="-125248" y="2619287"/>
            <a:chExt cx="947276" cy="94096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1D9C02F-F3A3-477C-AC59-E49115556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657798" y="2723664"/>
              <a:ext cx="164230" cy="469312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2726F02-B11C-4A8D-9DA3-BC067C288BFB}"/>
                </a:ext>
              </a:extLst>
            </p:cNvPr>
            <p:cNvSpPr/>
            <p:nvPr/>
          </p:nvSpPr>
          <p:spPr>
            <a:xfrm>
              <a:off x="-125248" y="2619287"/>
              <a:ext cx="903935" cy="9409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840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3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Genome analysis</a:t>
              </a:r>
            </a:p>
            <a:p>
              <a:pPr marL="0" marR="0" lvl="0" indent="0" algn="r" defTabSz="840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3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Knowledge Graphs</a:t>
              </a:r>
            </a:p>
            <a:p>
              <a:pPr marL="0" marR="0" lvl="0" indent="0" algn="r" defTabSz="840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3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3050E20-C74D-866D-D4AB-F53E51CD82D3}"/>
              </a:ext>
            </a:extLst>
          </p:cNvPr>
          <p:cNvGrpSpPr/>
          <p:nvPr/>
        </p:nvGrpSpPr>
        <p:grpSpPr>
          <a:xfrm>
            <a:off x="-1" y="3589076"/>
            <a:ext cx="811093" cy="510384"/>
            <a:chOff x="-1" y="3589076"/>
            <a:chExt cx="811093" cy="510384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3CDEB7C-EDD6-455A-9AA3-7032D5522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>
              <a:off x="646862" y="3589076"/>
              <a:ext cx="164230" cy="469312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7701EBD-DF8B-4EAC-9381-AC51A7754459}"/>
                </a:ext>
              </a:extLst>
            </p:cNvPr>
            <p:cNvSpPr/>
            <p:nvPr/>
          </p:nvSpPr>
          <p:spPr>
            <a:xfrm>
              <a:off x="-1" y="3667675"/>
              <a:ext cx="657955" cy="431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840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3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QSAR</a:t>
              </a:r>
            </a:p>
            <a:p>
              <a:pPr marL="0" marR="0" lvl="0" indent="0" algn="r" defTabSz="840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3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LBD</a:t>
              </a:r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E4837707-0AA3-4DC0-8599-ADB957904E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2163" y="4695881"/>
            <a:ext cx="198718" cy="56786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B7451DA-6D54-4CBC-8142-C2F8772731D7}"/>
              </a:ext>
            </a:extLst>
          </p:cNvPr>
          <p:cNvSpPr txBox="1"/>
          <p:nvPr/>
        </p:nvSpPr>
        <p:spPr>
          <a:xfrm>
            <a:off x="35046" y="6418657"/>
            <a:ext cx="6140589" cy="347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40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figures from J. Health Econ.</a:t>
            </a:r>
            <a:r>
              <a:rPr kumimoji="0" lang="en-US" sz="16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5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47</a:t>
            </a:r>
            <a:r>
              <a:rPr kumimoji="0" lang="en-US" sz="16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20–33 (2016).</a:t>
            </a:r>
          </a:p>
        </p:txBody>
      </p:sp>
      <p:sp>
        <p:nvSpPr>
          <p:cNvPr id="88" name="Google Shape;477;p56">
            <a:extLst>
              <a:ext uri="{FF2B5EF4-FFF2-40B4-BE49-F238E27FC236}">
                <a16:creationId xmlns:a16="http://schemas.microsoft.com/office/drawing/2014/main" id="{51BB94AA-E13D-421F-93EC-B94CA92B8C28}"/>
              </a:ext>
            </a:extLst>
          </p:cNvPr>
          <p:cNvSpPr txBox="1"/>
          <p:nvPr/>
        </p:nvSpPr>
        <p:spPr>
          <a:xfrm>
            <a:off x="278611" y="-13637"/>
            <a:ext cx="1112432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50000"/>
                  </a:srgb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Drug Discovery Pipeline: models support every stage 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79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8" grpId="0"/>
      <p:bldP spid="69" grpId="0"/>
      <p:bldP spid="71" grpId="0"/>
      <p:bldP spid="45" grpId="0"/>
      <p:bldP spid="10" grpId="0"/>
      <p:bldP spid="51" grpId="0"/>
      <p:bldP spid="86" grpId="0"/>
      <p:bldP spid="87" grpId="0"/>
      <p:bldP spid="89" grpId="0"/>
      <p:bldP spid="90" grpId="0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www.masterworksfineart.com/wp-content/uploads/2015/09/picasso3937.jpg">
            <a:extLst>
              <a:ext uri="{FF2B5EF4-FFF2-40B4-BE49-F238E27FC236}">
                <a16:creationId xmlns:a16="http://schemas.microsoft.com/office/drawing/2014/main" id="{A005AE2A-BF9F-4D4F-8C24-A794D22A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98" y="875534"/>
            <a:ext cx="4946981" cy="59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EB57C-69B2-458A-9CA8-68C42288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01466"/>
            <a:ext cx="9448800" cy="1143000"/>
          </a:xfrm>
        </p:spPr>
        <p:txBody>
          <a:bodyPr/>
          <a:lstStyle/>
          <a:p>
            <a:r>
              <a:rPr lang="en-US" sz="4400" dirty="0"/>
              <a:t>Key Elements of Data-Driven Discovery (D</a:t>
            </a:r>
            <a:r>
              <a:rPr lang="en-US" sz="4400" baseline="30000" dirty="0"/>
              <a:t>3</a:t>
            </a:r>
            <a:r>
              <a:rPr lang="en-US" sz="4400" dirty="0"/>
              <a:t>) Projects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A9C05-58C7-484E-8C79-ED8ACCAB15A9}"/>
              </a:ext>
            </a:extLst>
          </p:cNvPr>
          <p:cNvSpPr txBox="1"/>
          <p:nvPr/>
        </p:nvSpPr>
        <p:spPr>
          <a:xfrm>
            <a:off x="5486400" y="13716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Hypothesis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7665E7-94EE-4C2E-9F7A-A847430954C2}"/>
              </a:ext>
            </a:extLst>
          </p:cNvPr>
          <p:cNvGrpSpPr/>
          <p:nvPr/>
        </p:nvGrpSpPr>
        <p:grpSpPr>
          <a:xfrm>
            <a:off x="6705600" y="3204980"/>
            <a:ext cx="4127715" cy="2056407"/>
            <a:chOff x="6705600" y="3204980"/>
            <a:chExt cx="4127715" cy="205640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CF752B-0A4D-4B0B-A13F-7E7BD9AD43E5}"/>
                </a:ext>
              </a:extLst>
            </p:cNvPr>
            <p:cNvGrpSpPr/>
            <p:nvPr/>
          </p:nvGrpSpPr>
          <p:grpSpPr>
            <a:xfrm>
              <a:off x="6705600" y="3204980"/>
              <a:ext cx="4127715" cy="1119627"/>
              <a:chOff x="6705600" y="3204980"/>
              <a:chExt cx="4127715" cy="1119627"/>
            </a:xfrm>
          </p:grpSpPr>
          <p:pic>
            <p:nvPicPr>
              <p:cNvPr id="13" name="Picture 2" descr="Air Filters | All Sizes of HVAC, Furnace and AC Filters">
                <a:extLst>
                  <a:ext uri="{FF2B5EF4-FFF2-40B4-BE49-F238E27FC236}">
                    <a16:creationId xmlns:a16="http://schemas.microsoft.com/office/drawing/2014/main" id="{142153C6-3991-40A1-A425-9579E9440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93" r="51616" b="27686"/>
              <a:stretch/>
            </p:blipFill>
            <p:spPr bwMode="auto">
              <a:xfrm>
                <a:off x="6705600" y="3204980"/>
                <a:ext cx="2322720" cy="1119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Air Filters | All Sizes of HVAC, Furnace and AC Filters">
                <a:extLst>
                  <a:ext uri="{FF2B5EF4-FFF2-40B4-BE49-F238E27FC236}">
                    <a16:creationId xmlns:a16="http://schemas.microsoft.com/office/drawing/2014/main" id="{03719999-B8D0-43D8-8DD4-8FACA27CA6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293" t="25693" b="27686"/>
              <a:stretch/>
            </p:blipFill>
            <p:spPr bwMode="auto">
              <a:xfrm>
                <a:off x="9023154" y="3204980"/>
                <a:ext cx="1810161" cy="1119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3DB4AE-2E08-4CA1-AB54-29AC329936E6}"/>
                </a:ext>
              </a:extLst>
            </p:cNvPr>
            <p:cNvSpPr txBox="1"/>
            <p:nvPr/>
          </p:nvSpPr>
          <p:spPr>
            <a:xfrm>
              <a:off x="8094695" y="4430390"/>
              <a:ext cx="23070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Filters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(Metrics driven)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3029F6-5856-422C-B7DE-7229CA80E827}"/>
              </a:ext>
            </a:extLst>
          </p:cNvPr>
          <p:cNvGrpSpPr/>
          <p:nvPr/>
        </p:nvGrpSpPr>
        <p:grpSpPr>
          <a:xfrm>
            <a:off x="4216171" y="1964889"/>
            <a:ext cx="3410488" cy="3439739"/>
            <a:chOff x="4286178" y="2642755"/>
            <a:chExt cx="3410488" cy="3439739"/>
          </a:xfrm>
        </p:grpSpPr>
        <p:pic>
          <p:nvPicPr>
            <p:cNvPr id="1028" name="Picture 4" descr="MOLIERE: Automatic Biomedical Hypothesis Generation System">
              <a:extLst>
                <a:ext uri="{FF2B5EF4-FFF2-40B4-BE49-F238E27FC236}">
                  <a16:creationId xmlns:a16="http://schemas.microsoft.com/office/drawing/2014/main" id="{734E6F88-947D-42A5-8684-F63E6DFF93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3" t="29741" r="9874" b="27716"/>
            <a:stretch/>
          </p:blipFill>
          <p:spPr bwMode="auto">
            <a:xfrm>
              <a:off x="4826894" y="3817400"/>
              <a:ext cx="2406114" cy="117783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186D15-CDDF-4115-908E-693CF923BD67}"/>
                </a:ext>
              </a:extLst>
            </p:cNvPr>
            <p:cNvGrpSpPr/>
            <p:nvPr/>
          </p:nvGrpSpPr>
          <p:grpSpPr>
            <a:xfrm>
              <a:off x="4286178" y="2642755"/>
              <a:ext cx="3410488" cy="3439739"/>
              <a:chOff x="4101026" y="2095338"/>
              <a:chExt cx="3410488" cy="3439739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B77F2EFD-8B28-490B-97B1-CA60241DA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680342" y="3628295"/>
                <a:ext cx="3435350" cy="369436"/>
              </a:xfrm>
              <a:prstGeom prst="ellipse">
                <a:avLst/>
              </a:prstGeom>
              <a:gradFill rotWithShape="1">
                <a:gsLst>
                  <a:gs pos="0">
                    <a:srgbClr val="333399"/>
                  </a:gs>
                  <a:gs pos="50000">
                    <a:srgbClr val="FFFFFF"/>
                  </a:gs>
                  <a:gs pos="100000">
                    <a:srgbClr val="333399"/>
                  </a:gs>
                </a:gsLst>
                <a:lin ang="0" scaled="1"/>
              </a:gra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7B5DD1B-7807-4E1D-BC0D-22DD4D08D634}"/>
                  </a:ext>
                </a:extLst>
              </p:cNvPr>
              <p:cNvGrpSpPr/>
              <p:nvPr/>
            </p:nvGrpSpPr>
            <p:grpSpPr>
              <a:xfrm>
                <a:off x="4101026" y="2099727"/>
                <a:ext cx="3410488" cy="3435350"/>
                <a:chOff x="4101026" y="2099727"/>
                <a:chExt cx="3410488" cy="3435350"/>
              </a:xfrm>
            </p:grpSpPr>
            <p:sp>
              <p:nvSpPr>
                <p:cNvPr id="8" name="AutoShape 10">
                  <a:extLst>
                    <a:ext uri="{FF2B5EF4-FFF2-40B4-BE49-F238E27FC236}">
                      <a16:creationId xmlns:a16="http://schemas.microsoft.com/office/drawing/2014/main" id="{FCA16A26-BF7B-41A2-BCC6-5089E3F09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239141" y="2262703"/>
                  <a:ext cx="3435350" cy="3109397"/>
                </a:xfrm>
                <a:custGeom>
                  <a:avLst/>
                  <a:gdLst>
                    <a:gd name="T0" fmla="*/ 239627240 w 21600"/>
                    <a:gd name="T1" fmla="*/ 288026150 h 21600"/>
                    <a:gd name="T2" fmla="*/ 147110859 w 21600"/>
                    <a:gd name="T3" fmla="*/ 576051974 h 21600"/>
                    <a:gd name="T4" fmla="*/ 54594435 w 21600"/>
                    <a:gd name="T5" fmla="*/ 288026150 h 21600"/>
                    <a:gd name="T6" fmla="*/ 147110859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5808 w 21600"/>
                    <a:gd name="T13" fmla="*/ 5808 h 21600"/>
                    <a:gd name="T14" fmla="*/ 15792 w 21600"/>
                    <a:gd name="T15" fmla="*/ 1579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8016" y="21600"/>
                      </a:lnTo>
                      <a:lnTo>
                        <a:pt x="13584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333399"/>
                    </a:gs>
                    <a:gs pos="100000">
                      <a:srgbClr val="FFFFFF"/>
                    </a:gs>
                  </a:gsLst>
                  <a:lin ang="0" scaled="1"/>
                </a:gra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5745C0-108B-4884-A799-65F40117BA38}"/>
                    </a:ext>
                  </a:extLst>
                </p:cNvPr>
                <p:cNvSpPr txBox="1"/>
                <p:nvPr/>
              </p:nvSpPr>
              <p:spPr>
                <a:xfrm>
                  <a:off x="4101026" y="3705766"/>
                  <a:ext cx="18117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D2D8A">
                          <a:lumMod val="50000"/>
                        </a:srgbClr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Hypotheses</a:t>
                  </a: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91F08A-311B-4A01-8851-058543A48F04}"/>
              </a:ext>
            </a:extLst>
          </p:cNvPr>
          <p:cNvGrpSpPr/>
          <p:nvPr/>
        </p:nvGrpSpPr>
        <p:grpSpPr>
          <a:xfrm>
            <a:off x="9926478" y="2877807"/>
            <a:ext cx="950517" cy="1361455"/>
            <a:chOff x="9926478" y="2877807"/>
            <a:chExt cx="950517" cy="13614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3B67E0-3036-4EF5-B35D-9CA8E57F1EB1}"/>
                </a:ext>
              </a:extLst>
            </p:cNvPr>
            <p:cNvSpPr txBox="1"/>
            <p:nvPr/>
          </p:nvSpPr>
          <p:spPr>
            <a:xfrm>
              <a:off x="9926478" y="2877807"/>
              <a:ext cx="950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Value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18867B-6C97-4C20-95E7-CE6F24B75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9778" y="3363641"/>
              <a:ext cx="830106" cy="875621"/>
            </a:xfrm>
            <a:prstGeom prst="rect">
              <a:avLst/>
            </a:prstGeom>
          </p:spPr>
        </p:pic>
      </p:grp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02BB8350-10CF-40A8-BF4A-DB5CD0AAAC0C}"/>
              </a:ext>
            </a:extLst>
          </p:cNvPr>
          <p:cNvSpPr/>
          <p:nvPr/>
        </p:nvSpPr>
        <p:spPr>
          <a:xfrm rot="20902710" flipH="1">
            <a:off x="2812707" y="4710252"/>
            <a:ext cx="8782287" cy="1903117"/>
          </a:xfrm>
          <a:prstGeom prst="curvedUpArrow">
            <a:avLst>
              <a:gd name="adj1" fmla="val 25000"/>
              <a:gd name="adj2" fmla="val 50000"/>
              <a:gd name="adj3" fmla="val 26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537032-62A0-4EFF-B0BF-792DA9738EB7}"/>
              </a:ext>
            </a:extLst>
          </p:cNvPr>
          <p:cNvSpPr txBox="1"/>
          <p:nvPr/>
        </p:nvSpPr>
        <p:spPr>
          <a:xfrm>
            <a:off x="10833315" y="3263472"/>
            <a:ext cx="116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D2D8A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Ideas</a:t>
            </a:r>
          </a:p>
        </p:txBody>
      </p:sp>
      <p:pic>
        <p:nvPicPr>
          <p:cNvPr id="1026" name="Picture 2" descr="Coffee Cup Convection | A Moment of Science - Indiana Public Media">
            <a:extLst>
              <a:ext uri="{FF2B5EF4-FFF2-40B4-BE49-F238E27FC236}">
                <a16:creationId xmlns:a16="http://schemas.microsoft.com/office/drawing/2014/main" id="{2F0AD3E2-400E-4C16-B1A8-398C7B65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824" y="1368707"/>
            <a:ext cx="1832475" cy="12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201CD36-B301-F451-2CA3-2CDB42C86EB1}"/>
              </a:ext>
            </a:extLst>
          </p:cNvPr>
          <p:cNvGrpSpPr/>
          <p:nvPr/>
        </p:nvGrpSpPr>
        <p:grpSpPr>
          <a:xfrm>
            <a:off x="497866" y="2121311"/>
            <a:ext cx="3763228" cy="3070323"/>
            <a:chOff x="497866" y="2121311"/>
            <a:chExt cx="3763228" cy="30703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B0E36B0-49CA-7C6B-8621-3181EB822141}"/>
                </a:ext>
              </a:extLst>
            </p:cNvPr>
            <p:cNvGrpSpPr/>
            <p:nvPr/>
          </p:nvGrpSpPr>
          <p:grpSpPr>
            <a:xfrm>
              <a:off x="497866" y="2121311"/>
              <a:ext cx="3220038" cy="3070323"/>
              <a:chOff x="564978" y="2507205"/>
              <a:chExt cx="3220038" cy="307032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4B711AB-7E00-4520-96B0-211C8766F72C}"/>
                  </a:ext>
                </a:extLst>
              </p:cNvPr>
              <p:cNvSpPr/>
              <p:nvPr/>
            </p:nvSpPr>
            <p:spPr>
              <a:xfrm>
                <a:off x="564978" y="2648176"/>
                <a:ext cx="1973868" cy="1910028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Data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976CA8-2FC8-4FF0-9522-F6E93D6C6A3A}"/>
                  </a:ext>
                </a:extLst>
              </p:cNvPr>
              <p:cNvSpPr/>
              <p:nvPr/>
            </p:nvSpPr>
            <p:spPr>
              <a:xfrm>
                <a:off x="1723831" y="3831578"/>
                <a:ext cx="1921091" cy="1745950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2D8A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05808FC-0A2A-43BD-A088-B468574AB415}"/>
                  </a:ext>
                </a:extLst>
              </p:cNvPr>
              <p:cNvSpPr/>
              <p:nvPr/>
            </p:nvSpPr>
            <p:spPr>
              <a:xfrm>
                <a:off x="1863925" y="2507205"/>
                <a:ext cx="1921091" cy="179081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Comp. Tools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A1F813-644A-4B2F-A457-35C86BF39A80}"/>
                  </a:ext>
                </a:extLst>
              </p:cNvPr>
              <p:cNvSpPr txBox="1"/>
              <p:nvPr/>
            </p:nvSpPr>
            <p:spPr>
              <a:xfrm>
                <a:off x="1886465" y="4618122"/>
                <a:ext cx="1572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2D8A">
                        <a:lumMod val="5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Challenges</a:t>
                </a: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A49A4C03-C4B0-1EF7-2693-155551FDADC1}"/>
                </a:ext>
              </a:extLst>
            </p:cNvPr>
            <p:cNvSpPr/>
            <p:nvPr/>
          </p:nvSpPr>
          <p:spPr>
            <a:xfrm>
              <a:off x="3282686" y="3623257"/>
              <a:ext cx="978408" cy="332232"/>
            </a:xfrm>
            <a:prstGeom prst="rightArrow">
              <a:avLst/>
            </a:prstGeom>
            <a:solidFill>
              <a:schemeClr val="accent1">
                <a:alpha val="2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635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 descr="Image result for chemical probes">
            <a:extLst>
              <a:ext uri="{FF2B5EF4-FFF2-40B4-BE49-F238E27FC236}">
                <a16:creationId xmlns:a16="http://schemas.microsoft.com/office/drawing/2014/main" id="{923881C9-0FF8-4888-8BC5-EDFD46FFF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3"/>
          <a:stretch/>
        </p:blipFill>
        <p:spPr bwMode="auto">
          <a:xfrm>
            <a:off x="8818298" y="1680389"/>
            <a:ext cx="2707266" cy="17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rrow: Curved Up 14">
            <a:extLst>
              <a:ext uri="{FF2B5EF4-FFF2-40B4-BE49-F238E27FC236}">
                <a16:creationId xmlns:a16="http://schemas.microsoft.com/office/drawing/2014/main" id="{E0C6F123-2A38-4818-AB9A-AB95E371C40E}"/>
              </a:ext>
            </a:extLst>
          </p:cNvPr>
          <p:cNvSpPr/>
          <p:nvPr/>
        </p:nvSpPr>
        <p:spPr>
          <a:xfrm>
            <a:off x="6112751" y="3286694"/>
            <a:ext cx="4187928" cy="1053058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Freeform 23">
            <a:extLst>
              <a:ext uri="{FF2B5EF4-FFF2-40B4-BE49-F238E27FC236}">
                <a16:creationId xmlns:a16="http://schemas.microsoft.com/office/drawing/2014/main" id="{E79EB360-0B93-46F2-85A2-26526D0999E3}"/>
              </a:ext>
            </a:extLst>
          </p:cNvPr>
          <p:cNvSpPr>
            <a:spLocks noChangeAspect="1"/>
          </p:cNvSpPr>
          <p:nvPr/>
        </p:nvSpPr>
        <p:spPr>
          <a:xfrm>
            <a:off x="5217622" y="3613611"/>
            <a:ext cx="2144696" cy="2129359"/>
          </a:xfrm>
          <a:custGeom>
            <a:avLst/>
            <a:gdLst>
              <a:gd name="connsiteX0" fmla="*/ 2295728 w 4591457"/>
              <a:gd name="connsiteY0" fmla="*/ 665180 h 4591456"/>
              <a:gd name="connsiteX1" fmla="*/ 665180 w 4591457"/>
              <a:gd name="connsiteY1" fmla="*/ 2295728 h 4591456"/>
              <a:gd name="connsiteX2" fmla="*/ 2295728 w 4591457"/>
              <a:gd name="connsiteY2" fmla="*/ 3926276 h 4591456"/>
              <a:gd name="connsiteX3" fmla="*/ 3926276 w 4591457"/>
              <a:gd name="connsiteY3" fmla="*/ 2295728 h 4591456"/>
              <a:gd name="connsiteX4" fmla="*/ 2295728 w 4591457"/>
              <a:gd name="connsiteY4" fmla="*/ 665180 h 4591456"/>
              <a:gd name="connsiteX5" fmla="*/ 2111653 w 4591457"/>
              <a:gd name="connsiteY5" fmla="*/ 0 h 4591456"/>
              <a:gd name="connsiteX6" fmla="*/ 2479804 w 4591457"/>
              <a:gd name="connsiteY6" fmla="*/ 0 h 4591456"/>
              <a:gd name="connsiteX7" fmla="*/ 2571845 w 4591457"/>
              <a:gd name="connsiteY7" fmla="*/ 92042 h 4591456"/>
              <a:gd name="connsiteX8" fmla="*/ 2571845 w 4591457"/>
              <a:gd name="connsiteY8" fmla="*/ 349876 h 4591456"/>
              <a:gd name="connsiteX9" fmla="*/ 2692238 w 4591457"/>
              <a:gd name="connsiteY9" fmla="*/ 368250 h 4591456"/>
              <a:gd name="connsiteX10" fmla="*/ 3012253 w 4591457"/>
              <a:gd name="connsiteY10" fmla="*/ 462827 h 4591456"/>
              <a:gd name="connsiteX11" fmla="*/ 3030484 w 4591457"/>
              <a:gd name="connsiteY11" fmla="*/ 470861 h 4591456"/>
              <a:gd name="connsiteX12" fmla="*/ 3158448 w 4591457"/>
              <a:gd name="connsiteY12" fmla="*/ 249221 h 4591456"/>
              <a:gd name="connsiteX13" fmla="*/ 3284179 w 4591457"/>
              <a:gd name="connsiteY13" fmla="*/ 215532 h 4591456"/>
              <a:gd name="connsiteX14" fmla="*/ 3603007 w 4591457"/>
              <a:gd name="connsiteY14" fmla="*/ 399607 h 4591456"/>
              <a:gd name="connsiteX15" fmla="*/ 3636696 w 4591457"/>
              <a:gd name="connsiteY15" fmla="*/ 525338 h 4591456"/>
              <a:gd name="connsiteX16" fmla="*/ 3508038 w 4591457"/>
              <a:gd name="connsiteY16" fmla="*/ 748181 h 4591456"/>
              <a:gd name="connsiteX17" fmla="*/ 3571525 w 4591457"/>
              <a:gd name="connsiteY17" fmla="*/ 797946 h 4591456"/>
              <a:gd name="connsiteX18" fmla="*/ 3800670 w 4591457"/>
              <a:gd name="connsiteY18" fmla="*/ 1028376 h 4591456"/>
              <a:gd name="connsiteX19" fmla="*/ 3843586 w 4591457"/>
              <a:gd name="connsiteY19" fmla="*/ 1083241 h 4591456"/>
              <a:gd name="connsiteX20" fmla="*/ 4066119 w 4591457"/>
              <a:gd name="connsiteY20" fmla="*/ 954761 h 4591456"/>
              <a:gd name="connsiteX21" fmla="*/ 4191850 w 4591457"/>
              <a:gd name="connsiteY21" fmla="*/ 988450 h 4591456"/>
              <a:gd name="connsiteX22" fmla="*/ 4375925 w 4591457"/>
              <a:gd name="connsiteY22" fmla="*/ 1307278 h 4591456"/>
              <a:gd name="connsiteX23" fmla="*/ 4342236 w 4591457"/>
              <a:gd name="connsiteY23" fmla="*/ 1433009 h 4591456"/>
              <a:gd name="connsiteX24" fmla="*/ 4120248 w 4591457"/>
              <a:gd name="connsiteY24" fmla="*/ 1561173 h 4591456"/>
              <a:gd name="connsiteX25" fmla="*/ 4157862 w 4591457"/>
              <a:gd name="connsiteY25" fmla="*/ 1659000 h 4591456"/>
              <a:gd name="connsiteX26" fmla="*/ 4232449 w 4591457"/>
              <a:gd name="connsiteY26" fmla="*/ 1947457 h 4591456"/>
              <a:gd name="connsiteX27" fmla="*/ 4242073 w 4591457"/>
              <a:gd name="connsiteY27" fmla="*/ 2019612 h 4591456"/>
              <a:gd name="connsiteX28" fmla="*/ 4499416 w 4591457"/>
              <a:gd name="connsiteY28" fmla="*/ 2019612 h 4591456"/>
              <a:gd name="connsiteX29" fmla="*/ 4591457 w 4591457"/>
              <a:gd name="connsiteY29" fmla="*/ 2111653 h 4591456"/>
              <a:gd name="connsiteX30" fmla="*/ 4591457 w 4591457"/>
              <a:gd name="connsiteY30" fmla="*/ 2479804 h 4591456"/>
              <a:gd name="connsiteX31" fmla="*/ 4499416 w 4591457"/>
              <a:gd name="connsiteY31" fmla="*/ 2571845 h 4591456"/>
              <a:gd name="connsiteX32" fmla="*/ 4242073 w 4591457"/>
              <a:gd name="connsiteY32" fmla="*/ 2571845 h 4591456"/>
              <a:gd name="connsiteX33" fmla="*/ 4232449 w 4591457"/>
              <a:gd name="connsiteY33" fmla="*/ 2644000 h 4591456"/>
              <a:gd name="connsiteX34" fmla="*/ 4157862 w 4591457"/>
              <a:gd name="connsiteY34" fmla="*/ 2932457 h 4591456"/>
              <a:gd name="connsiteX35" fmla="*/ 4120248 w 4591457"/>
              <a:gd name="connsiteY35" fmla="*/ 3030283 h 4591456"/>
              <a:gd name="connsiteX36" fmla="*/ 4342236 w 4591457"/>
              <a:gd name="connsiteY36" fmla="*/ 3158448 h 4591456"/>
              <a:gd name="connsiteX37" fmla="*/ 4375925 w 4591457"/>
              <a:gd name="connsiteY37" fmla="*/ 3284178 h 4591456"/>
              <a:gd name="connsiteX38" fmla="*/ 4191850 w 4591457"/>
              <a:gd name="connsiteY38" fmla="*/ 3603006 h 4591456"/>
              <a:gd name="connsiteX39" fmla="*/ 4066119 w 4591457"/>
              <a:gd name="connsiteY39" fmla="*/ 3636696 h 4591456"/>
              <a:gd name="connsiteX40" fmla="*/ 3843586 w 4591457"/>
              <a:gd name="connsiteY40" fmla="*/ 3508216 h 4591456"/>
              <a:gd name="connsiteX41" fmla="*/ 3800670 w 4591457"/>
              <a:gd name="connsiteY41" fmla="*/ 3563081 h 4591456"/>
              <a:gd name="connsiteX42" fmla="*/ 3571525 w 4591457"/>
              <a:gd name="connsiteY42" fmla="*/ 3793511 h 4591456"/>
              <a:gd name="connsiteX43" fmla="*/ 3508038 w 4591457"/>
              <a:gd name="connsiteY43" fmla="*/ 3843276 h 4591456"/>
              <a:gd name="connsiteX44" fmla="*/ 3636696 w 4591457"/>
              <a:gd name="connsiteY44" fmla="*/ 4066119 h 4591456"/>
              <a:gd name="connsiteX45" fmla="*/ 3603007 w 4591457"/>
              <a:gd name="connsiteY45" fmla="*/ 4191849 h 4591456"/>
              <a:gd name="connsiteX46" fmla="*/ 3284179 w 4591457"/>
              <a:gd name="connsiteY46" fmla="*/ 4375925 h 4591456"/>
              <a:gd name="connsiteX47" fmla="*/ 3158448 w 4591457"/>
              <a:gd name="connsiteY47" fmla="*/ 4342235 h 4591456"/>
              <a:gd name="connsiteX48" fmla="*/ 3030485 w 4591457"/>
              <a:gd name="connsiteY48" fmla="*/ 4120596 h 4591456"/>
              <a:gd name="connsiteX49" fmla="*/ 3012253 w 4591457"/>
              <a:gd name="connsiteY49" fmla="*/ 4128630 h 4591456"/>
              <a:gd name="connsiteX50" fmla="*/ 2692238 w 4591457"/>
              <a:gd name="connsiteY50" fmla="*/ 4223207 h 4591456"/>
              <a:gd name="connsiteX51" fmla="*/ 2571845 w 4591457"/>
              <a:gd name="connsiteY51" fmla="*/ 4241581 h 4591456"/>
              <a:gd name="connsiteX52" fmla="*/ 2571845 w 4591457"/>
              <a:gd name="connsiteY52" fmla="*/ 4499415 h 4591456"/>
              <a:gd name="connsiteX53" fmla="*/ 2479804 w 4591457"/>
              <a:gd name="connsiteY53" fmla="*/ 4591456 h 4591456"/>
              <a:gd name="connsiteX54" fmla="*/ 2111653 w 4591457"/>
              <a:gd name="connsiteY54" fmla="*/ 4591456 h 4591456"/>
              <a:gd name="connsiteX55" fmla="*/ 2019612 w 4591457"/>
              <a:gd name="connsiteY55" fmla="*/ 4499415 h 4591456"/>
              <a:gd name="connsiteX56" fmla="*/ 2019612 w 4591457"/>
              <a:gd name="connsiteY56" fmla="*/ 4241581 h 4591456"/>
              <a:gd name="connsiteX57" fmla="*/ 1899218 w 4591457"/>
              <a:gd name="connsiteY57" fmla="*/ 4223207 h 4591456"/>
              <a:gd name="connsiteX58" fmla="*/ 1579203 w 4591457"/>
              <a:gd name="connsiteY58" fmla="*/ 4128630 h 4591456"/>
              <a:gd name="connsiteX59" fmla="*/ 1560973 w 4591457"/>
              <a:gd name="connsiteY59" fmla="*/ 4120596 h 4591456"/>
              <a:gd name="connsiteX60" fmla="*/ 1433009 w 4591457"/>
              <a:gd name="connsiteY60" fmla="*/ 4342235 h 4591456"/>
              <a:gd name="connsiteX61" fmla="*/ 1307279 w 4591457"/>
              <a:gd name="connsiteY61" fmla="*/ 4375925 h 4591456"/>
              <a:gd name="connsiteX62" fmla="*/ 988451 w 4591457"/>
              <a:gd name="connsiteY62" fmla="*/ 4191849 h 4591456"/>
              <a:gd name="connsiteX63" fmla="*/ 954761 w 4591457"/>
              <a:gd name="connsiteY63" fmla="*/ 4066119 h 4591456"/>
              <a:gd name="connsiteX64" fmla="*/ 1083420 w 4591457"/>
              <a:gd name="connsiteY64" fmla="*/ 3843276 h 4591456"/>
              <a:gd name="connsiteX65" fmla="*/ 1019932 w 4591457"/>
              <a:gd name="connsiteY65" fmla="*/ 3793511 h 4591456"/>
              <a:gd name="connsiteX66" fmla="*/ 790786 w 4591457"/>
              <a:gd name="connsiteY66" fmla="*/ 3563081 h 4591456"/>
              <a:gd name="connsiteX67" fmla="*/ 747871 w 4591457"/>
              <a:gd name="connsiteY67" fmla="*/ 3508216 h 4591456"/>
              <a:gd name="connsiteX68" fmla="*/ 525338 w 4591457"/>
              <a:gd name="connsiteY68" fmla="*/ 3636696 h 4591456"/>
              <a:gd name="connsiteX69" fmla="*/ 399608 w 4591457"/>
              <a:gd name="connsiteY69" fmla="*/ 3603006 h 4591456"/>
              <a:gd name="connsiteX70" fmla="*/ 215532 w 4591457"/>
              <a:gd name="connsiteY70" fmla="*/ 3284178 h 4591456"/>
              <a:gd name="connsiteX71" fmla="*/ 249221 w 4591457"/>
              <a:gd name="connsiteY71" fmla="*/ 3158448 h 4591456"/>
              <a:gd name="connsiteX72" fmla="*/ 471209 w 4591457"/>
              <a:gd name="connsiteY72" fmla="*/ 3030283 h 4591456"/>
              <a:gd name="connsiteX73" fmla="*/ 433594 w 4591457"/>
              <a:gd name="connsiteY73" fmla="*/ 2932457 h 4591456"/>
              <a:gd name="connsiteX74" fmla="*/ 359008 w 4591457"/>
              <a:gd name="connsiteY74" fmla="*/ 2644000 h 4591456"/>
              <a:gd name="connsiteX75" fmla="*/ 349383 w 4591457"/>
              <a:gd name="connsiteY75" fmla="*/ 2571845 h 4591456"/>
              <a:gd name="connsiteX76" fmla="*/ 92041 w 4591457"/>
              <a:gd name="connsiteY76" fmla="*/ 2571845 h 4591456"/>
              <a:gd name="connsiteX77" fmla="*/ 0 w 4591457"/>
              <a:gd name="connsiteY77" fmla="*/ 2479804 h 4591456"/>
              <a:gd name="connsiteX78" fmla="*/ 0 w 4591457"/>
              <a:gd name="connsiteY78" fmla="*/ 2111653 h 4591456"/>
              <a:gd name="connsiteX79" fmla="*/ 92041 w 4591457"/>
              <a:gd name="connsiteY79" fmla="*/ 2019612 h 4591456"/>
              <a:gd name="connsiteX80" fmla="*/ 349383 w 4591457"/>
              <a:gd name="connsiteY80" fmla="*/ 2019612 h 4591456"/>
              <a:gd name="connsiteX81" fmla="*/ 359008 w 4591457"/>
              <a:gd name="connsiteY81" fmla="*/ 1947457 h 4591456"/>
              <a:gd name="connsiteX82" fmla="*/ 433594 w 4591457"/>
              <a:gd name="connsiteY82" fmla="*/ 1659000 h 4591456"/>
              <a:gd name="connsiteX83" fmla="*/ 471209 w 4591457"/>
              <a:gd name="connsiteY83" fmla="*/ 1561173 h 4591456"/>
              <a:gd name="connsiteX84" fmla="*/ 249221 w 4591457"/>
              <a:gd name="connsiteY84" fmla="*/ 1433009 h 4591456"/>
              <a:gd name="connsiteX85" fmla="*/ 215532 w 4591457"/>
              <a:gd name="connsiteY85" fmla="*/ 1307278 h 4591456"/>
              <a:gd name="connsiteX86" fmla="*/ 399608 w 4591457"/>
              <a:gd name="connsiteY86" fmla="*/ 988450 h 4591456"/>
              <a:gd name="connsiteX87" fmla="*/ 525338 w 4591457"/>
              <a:gd name="connsiteY87" fmla="*/ 954761 h 4591456"/>
              <a:gd name="connsiteX88" fmla="*/ 747871 w 4591457"/>
              <a:gd name="connsiteY88" fmla="*/ 1083240 h 4591456"/>
              <a:gd name="connsiteX89" fmla="*/ 790786 w 4591457"/>
              <a:gd name="connsiteY89" fmla="*/ 1028376 h 4591456"/>
              <a:gd name="connsiteX90" fmla="*/ 1019932 w 4591457"/>
              <a:gd name="connsiteY90" fmla="*/ 797945 h 4591456"/>
              <a:gd name="connsiteX91" fmla="*/ 1083420 w 4591457"/>
              <a:gd name="connsiteY91" fmla="*/ 748180 h 4591456"/>
              <a:gd name="connsiteX92" fmla="*/ 954761 w 4591457"/>
              <a:gd name="connsiteY92" fmla="*/ 525338 h 4591456"/>
              <a:gd name="connsiteX93" fmla="*/ 988451 w 4591457"/>
              <a:gd name="connsiteY93" fmla="*/ 399607 h 4591456"/>
              <a:gd name="connsiteX94" fmla="*/ 1307279 w 4591457"/>
              <a:gd name="connsiteY94" fmla="*/ 215532 h 4591456"/>
              <a:gd name="connsiteX95" fmla="*/ 1433009 w 4591457"/>
              <a:gd name="connsiteY95" fmla="*/ 249221 h 4591456"/>
              <a:gd name="connsiteX96" fmla="*/ 1560973 w 4591457"/>
              <a:gd name="connsiteY96" fmla="*/ 470861 h 4591456"/>
              <a:gd name="connsiteX97" fmla="*/ 1579203 w 4591457"/>
              <a:gd name="connsiteY97" fmla="*/ 462827 h 4591456"/>
              <a:gd name="connsiteX98" fmla="*/ 1899218 w 4591457"/>
              <a:gd name="connsiteY98" fmla="*/ 368250 h 4591456"/>
              <a:gd name="connsiteX99" fmla="*/ 2019612 w 4591457"/>
              <a:gd name="connsiteY99" fmla="*/ 349876 h 4591456"/>
              <a:gd name="connsiteX100" fmla="*/ 2019612 w 4591457"/>
              <a:gd name="connsiteY100" fmla="*/ 92042 h 4591456"/>
              <a:gd name="connsiteX101" fmla="*/ 2111653 w 4591457"/>
              <a:gd name="connsiteY101" fmla="*/ 0 h 459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591457" h="4591456">
                <a:moveTo>
                  <a:pt x="2295728" y="665180"/>
                </a:moveTo>
                <a:cubicBezTo>
                  <a:pt x="1395201" y="665180"/>
                  <a:pt x="665180" y="1395201"/>
                  <a:pt x="665180" y="2295728"/>
                </a:cubicBezTo>
                <a:cubicBezTo>
                  <a:pt x="665180" y="3196255"/>
                  <a:pt x="1395201" y="3926276"/>
                  <a:pt x="2295728" y="3926276"/>
                </a:cubicBezTo>
                <a:cubicBezTo>
                  <a:pt x="3196255" y="3926276"/>
                  <a:pt x="3926276" y="3196255"/>
                  <a:pt x="3926276" y="2295728"/>
                </a:cubicBezTo>
                <a:cubicBezTo>
                  <a:pt x="3926276" y="1395201"/>
                  <a:pt x="3196255" y="665180"/>
                  <a:pt x="2295728" y="665180"/>
                </a:cubicBezTo>
                <a:close/>
                <a:moveTo>
                  <a:pt x="2111653" y="0"/>
                </a:moveTo>
                <a:lnTo>
                  <a:pt x="2479804" y="0"/>
                </a:lnTo>
                <a:cubicBezTo>
                  <a:pt x="2530637" y="0"/>
                  <a:pt x="2571845" y="41208"/>
                  <a:pt x="2571845" y="92042"/>
                </a:cubicBezTo>
                <a:lnTo>
                  <a:pt x="2571845" y="349876"/>
                </a:lnTo>
                <a:lnTo>
                  <a:pt x="2692238" y="368250"/>
                </a:lnTo>
                <a:cubicBezTo>
                  <a:pt x="2802554" y="390824"/>
                  <a:pt x="2909507" y="422631"/>
                  <a:pt x="3012253" y="462827"/>
                </a:cubicBezTo>
                <a:lnTo>
                  <a:pt x="3030484" y="470861"/>
                </a:lnTo>
                <a:lnTo>
                  <a:pt x="3158448" y="249221"/>
                </a:lnTo>
                <a:cubicBezTo>
                  <a:pt x="3183865" y="205198"/>
                  <a:pt x="3240156" y="190115"/>
                  <a:pt x="3284179" y="215532"/>
                </a:cubicBezTo>
                <a:lnTo>
                  <a:pt x="3603007" y="399607"/>
                </a:lnTo>
                <a:cubicBezTo>
                  <a:pt x="3647029" y="425024"/>
                  <a:pt x="3662113" y="481315"/>
                  <a:pt x="3636696" y="525338"/>
                </a:cubicBezTo>
                <a:lnTo>
                  <a:pt x="3508038" y="748181"/>
                </a:lnTo>
                <a:lnTo>
                  <a:pt x="3571525" y="797946"/>
                </a:lnTo>
                <a:cubicBezTo>
                  <a:pt x="3654078" y="868332"/>
                  <a:pt x="3730741" y="945423"/>
                  <a:pt x="3800670" y="1028376"/>
                </a:cubicBezTo>
                <a:lnTo>
                  <a:pt x="3843586" y="1083241"/>
                </a:lnTo>
                <a:lnTo>
                  <a:pt x="4066119" y="954761"/>
                </a:lnTo>
                <a:cubicBezTo>
                  <a:pt x="4110142" y="929345"/>
                  <a:pt x="4166433" y="944428"/>
                  <a:pt x="4191850" y="988450"/>
                </a:cubicBezTo>
                <a:lnTo>
                  <a:pt x="4375925" y="1307278"/>
                </a:lnTo>
                <a:cubicBezTo>
                  <a:pt x="4401342" y="1351301"/>
                  <a:pt x="4386259" y="1407592"/>
                  <a:pt x="4342236" y="1433009"/>
                </a:cubicBezTo>
                <a:lnTo>
                  <a:pt x="4120248" y="1561173"/>
                </a:lnTo>
                <a:lnTo>
                  <a:pt x="4157862" y="1659000"/>
                </a:lnTo>
                <a:cubicBezTo>
                  <a:pt x="4189722" y="1752197"/>
                  <a:pt x="4214781" y="1848547"/>
                  <a:pt x="4232449" y="1947457"/>
                </a:cubicBezTo>
                <a:lnTo>
                  <a:pt x="4242073" y="2019612"/>
                </a:lnTo>
                <a:lnTo>
                  <a:pt x="4499416" y="2019612"/>
                </a:lnTo>
                <a:cubicBezTo>
                  <a:pt x="4550249" y="2019612"/>
                  <a:pt x="4591457" y="2060820"/>
                  <a:pt x="4591457" y="2111653"/>
                </a:cubicBezTo>
                <a:lnTo>
                  <a:pt x="4591457" y="2479804"/>
                </a:lnTo>
                <a:cubicBezTo>
                  <a:pt x="4591457" y="2530637"/>
                  <a:pt x="4550249" y="2571845"/>
                  <a:pt x="4499416" y="2571845"/>
                </a:cubicBezTo>
                <a:lnTo>
                  <a:pt x="4242073" y="2571845"/>
                </a:lnTo>
                <a:lnTo>
                  <a:pt x="4232449" y="2644000"/>
                </a:lnTo>
                <a:cubicBezTo>
                  <a:pt x="4214781" y="2742910"/>
                  <a:pt x="4189722" y="2839260"/>
                  <a:pt x="4157862" y="2932457"/>
                </a:cubicBezTo>
                <a:lnTo>
                  <a:pt x="4120248" y="3030283"/>
                </a:lnTo>
                <a:lnTo>
                  <a:pt x="4342236" y="3158448"/>
                </a:lnTo>
                <a:cubicBezTo>
                  <a:pt x="4386259" y="3183864"/>
                  <a:pt x="4401342" y="3240156"/>
                  <a:pt x="4375925" y="3284178"/>
                </a:cubicBezTo>
                <a:lnTo>
                  <a:pt x="4191850" y="3603006"/>
                </a:lnTo>
                <a:cubicBezTo>
                  <a:pt x="4166433" y="3647029"/>
                  <a:pt x="4110142" y="3662112"/>
                  <a:pt x="4066119" y="3636696"/>
                </a:cubicBezTo>
                <a:lnTo>
                  <a:pt x="3843586" y="3508216"/>
                </a:lnTo>
                <a:lnTo>
                  <a:pt x="3800670" y="3563081"/>
                </a:lnTo>
                <a:cubicBezTo>
                  <a:pt x="3730741" y="3646034"/>
                  <a:pt x="3654078" y="3723125"/>
                  <a:pt x="3571525" y="3793511"/>
                </a:cubicBezTo>
                <a:lnTo>
                  <a:pt x="3508038" y="3843276"/>
                </a:lnTo>
                <a:lnTo>
                  <a:pt x="3636696" y="4066119"/>
                </a:lnTo>
                <a:cubicBezTo>
                  <a:pt x="3662113" y="4110142"/>
                  <a:pt x="3647029" y="4166433"/>
                  <a:pt x="3603007" y="4191849"/>
                </a:cubicBezTo>
                <a:lnTo>
                  <a:pt x="3284179" y="4375925"/>
                </a:lnTo>
                <a:cubicBezTo>
                  <a:pt x="3240156" y="4401341"/>
                  <a:pt x="3183865" y="4386258"/>
                  <a:pt x="3158448" y="4342235"/>
                </a:cubicBezTo>
                <a:lnTo>
                  <a:pt x="3030485" y="4120596"/>
                </a:lnTo>
                <a:lnTo>
                  <a:pt x="3012253" y="4128630"/>
                </a:lnTo>
                <a:cubicBezTo>
                  <a:pt x="2909507" y="4168826"/>
                  <a:pt x="2802554" y="4200633"/>
                  <a:pt x="2692238" y="4223207"/>
                </a:cubicBezTo>
                <a:lnTo>
                  <a:pt x="2571845" y="4241581"/>
                </a:lnTo>
                <a:lnTo>
                  <a:pt x="2571845" y="4499415"/>
                </a:lnTo>
                <a:cubicBezTo>
                  <a:pt x="2571845" y="4550248"/>
                  <a:pt x="2530637" y="4591456"/>
                  <a:pt x="2479804" y="4591456"/>
                </a:cubicBezTo>
                <a:lnTo>
                  <a:pt x="2111653" y="4591456"/>
                </a:lnTo>
                <a:cubicBezTo>
                  <a:pt x="2060820" y="4591456"/>
                  <a:pt x="2019612" y="4550248"/>
                  <a:pt x="2019612" y="4499415"/>
                </a:cubicBezTo>
                <a:lnTo>
                  <a:pt x="2019612" y="4241581"/>
                </a:lnTo>
                <a:lnTo>
                  <a:pt x="1899218" y="4223207"/>
                </a:lnTo>
                <a:cubicBezTo>
                  <a:pt x="1788903" y="4200633"/>
                  <a:pt x="1681950" y="4168826"/>
                  <a:pt x="1579203" y="4128630"/>
                </a:cubicBezTo>
                <a:lnTo>
                  <a:pt x="1560973" y="4120596"/>
                </a:lnTo>
                <a:lnTo>
                  <a:pt x="1433009" y="4342235"/>
                </a:lnTo>
                <a:cubicBezTo>
                  <a:pt x="1407593" y="4386258"/>
                  <a:pt x="1351301" y="4401341"/>
                  <a:pt x="1307279" y="4375925"/>
                </a:cubicBezTo>
                <a:lnTo>
                  <a:pt x="988451" y="4191849"/>
                </a:lnTo>
                <a:cubicBezTo>
                  <a:pt x="944428" y="4166433"/>
                  <a:pt x="929345" y="4110142"/>
                  <a:pt x="954761" y="4066119"/>
                </a:cubicBezTo>
                <a:lnTo>
                  <a:pt x="1083420" y="3843276"/>
                </a:lnTo>
                <a:lnTo>
                  <a:pt x="1019932" y="3793511"/>
                </a:lnTo>
                <a:cubicBezTo>
                  <a:pt x="937378" y="3723125"/>
                  <a:pt x="860716" y="3646034"/>
                  <a:pt x="790786" y="3563081"/>
                </a:cubicBezTo>
                <a:lnTo>
                  <a:pt x="747871" y="3508216"/>
                </a:lnTo>
                <a:lnTo>
                  <a:pt x="525338" y="3636696"/>
                </a:lnTo>
                <a:cubicBezTo>
                  <a:pt x="481315" y="3662112"/>
                  <a:pt x="425024" y="3647029"/>
                  <a:pt x="399608" y="3603006"/>
                </a:cubicBezTo>
                <a:lnTo>
                  <a:pt x="215532" y="3284178"/>
                </a:lnTo>
                <a:cubicBezTo>
                  <a:pt x="190115" y="3240156"/>
                  <a:pt x="205199" y="3183864"/>
                  <a:pt x="249221" y="3158448"/>
                </a:cubicBezTo>
                <a:lnTo>
                  <a:pt x="471209" y="3030283"/>
                </a:lnTo>
                <a:lnTo>
                  <a:pt x="433594" y="2932457"/>
                </a:lnTo>
                <a:cubicBezTo>
                  <a:pt x="401735" y="2839260"/>
                  <a:pt x="376676" y="2742910"/>
                  <a:pt x="359008" y="2644000"/>
                </a:cubicBezTo>
                <a:lnTo>
                  <a:pt x="349383" y="2571845"/>
                </a:lnTo>
                <a:lnTo>
                  <a:pt x="92041" y="2571845"/>
                </a:lnTo>
                <a:cubicBezTo>
                  <a:pt x="41208" y="2571845"/>
                  <a:pt x="0" y="2530637"/>
                  <a:pt x="0" y="2479804"/>
                </a:cubicBezTo>
                <a:lnTo>
                  <a:pt x="0" y="2111653"/>
                </a:lnTo>
                <a:cubicBezTo>
                  <a:pt x="0" y="2060820"/>
                  <a:pt x="41208" y="2019612"/>
                  <a:pt x="92041" y="2019612"/>
                </a:cubicBezTo>
                <a:lnTo>
                  <a:pt x="349383" y="2019612"/>
                </a:lnTo>
                <a:lnTo>
                  <a:pt x="359008" y="1947457"/>
                </a:lnTo>
                <a:cubicBezTo>
                  <a:pt x="376676" y="1848547"/>
                  <a:pt x="401735" y="1752197"/>
                  <a:pt x="433594" y="1659000"/>
                </a:cubicBezTo>
                <a:lnTo>
                  <a:pt x="471209" y="1561173"/>
                </a:lnTo>
                <a:lnTo>
                  <a:pt x="249221" y="1433009"/>
                </a:lnTo>
                <a:cubicBezTo>
                  <a:pt x="205199" y="1407592"/>
                  <a:pt x="190115" y="1351301"/>
                  <a:pt x="215532" y="1307278"/>
                </a:cubicBezTo>
                <a:lnTo>
                  <a:pt x="399608" y="988450"/>
                </a:lnTo>
                <a:cubicBezTo>
                  <a:pt x="425024" y="944427"/>
                  <a:pt x="481315" y="929344"/>
                  <a:pt x="525338" y="954761"/>
                </a:cubicBezTo>
                <a:lnTo>
                  <a:pt x="747871" y="1083240"/>
                </a:lnTo>
                <a:lnTo>
                  <a:pt x="790786" y="1028376"/>
                </a:lnTo>
                <a:cubicBezTo>
                  <a:pt x="860716" y="945423"/>
                  <a:pt x="937378" y="868332"/>
                  <a:pt x="1019932" y="797945"/>
                </a:cubicBezTo>
                <a:lnTo>
                  <a:pt x="1083420" y="748180"/>
                </a:lnTo>
                <a:lnTo>
                  <a:pt x="954761" y="525338"/>
                </a:lnTo>
                <a:cubicBezTo>
                  <a:pt x="929345" y="481315"/>
                  <a:pt x="944428" y="425024"/>
                  <a:pt x="988451" y="399607"/>
                </a:cubicBezTo>
                <a:lnTo>
                  <a:pt x="1307279" y="215532"/>
                </a:lnTo>
                <a:cubicBezTo>
                  <a:pt x="1351301" y="190115"/>
                  <a:pt x="1407593" y="205198"/>
                  <a:pt x="1433009" y="249221"/>
                </a:cubicBezTo>
                <a:lnTo>
                  <a:pt x="1560973" y="470861"/>
                </a:lnTo>
                <a:lnTo>
                  <a:pt x="1579203" y="462827"/>
                </a:lnTo>
                <a:cubicBezTo>
                  <a:pt x="1681950" y="422630"/>
                  <a:pt x="1788903" y="390824"/>
                  <a:pt x="1899218" y="368250"/>
                </a:cubicBezTo>
                <a:lnTo>
                  <a:pt x="2019612" y="349876"/>
                </a:lnTo>
                <a:lnTo>
                  <a:pt x="2019612" y="92042"/>
                </a:lnTo>
                <a:cubicBezTo>
                  <a:pt x="2019612" y="41208"/>
                  <a:pt x="2060820" y="0"/>
                  <a:pt x="211165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2BD19C-3599-4380-8E09-7F6224407FCE}"/>
              </a:ext>
            </a:extLst>
          </p:cNvPr>
          <p:cNvGrpSpPr/>
          <p:nvPr/>
        </p:nvGrpSpPr>
        <p:grpSpPr>
          <a:xfrm>
            <a:off x="5566529" y="4246055"/>
            <a:ext cx="1411686" cy="795305"/>
            <a:chOff x="5390133" y="3738448"/>
            <a:chExt cx="2011969" cy="1141648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8143614-6174-4F44-A64D-0362BE63BD20}"/>
                </a:ext>
              </a:extLst>
            </p:cNvPr>
            <p:cNvSpPr/>
            <p:nvPr/>
          </p:nvSpPr>
          <p:spPr>
            <a:xfrm>
              <a:off x="5390133" y="4159342"/>
              <a:ext cx="194828" cy="202563"/>
            </a:xfrm>
            <a:prstGeom prst="ellipse">
              <a:avLst/>
            </a:prstGeom>
            <a:gradFill>
              <a:gsLst>
                <a:gs pos="0">
                  <a:srgbClr val="7030A0">
                    <a:lumMod val="30000"/>
                    <a:lumOff val="70000"/>
                  </a:srgbClr>
                </a:gs>
                <a:gs pos="50000">
                  <a:srgbClr val="7030A0">
                    <a:lumMod val="50000"/>
                    <a:lumOff val="50000"/>
                  </a:srgbClr>
                </a:gs>
                <a:gs pos="100000">
                  <a:srgbClr val="7030A0">
                    <a:lumMod val="70000"/>
                    <a:lumOff val="30000"/>
                  </a:srgbClr>
                </a:gs>
              </a:gsLst>
            </a:gradFill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98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022C075-4667-4043-B4DE-E71F1E699C6B}"/>
                </a:ext>
              </a:extLst>
            </p:cNvPr>
            <p:cNvGrpSpPr/>
            <p:nvPr/>
          </p:nvGrpSpPr>
          <p:grpSpPr>
            <a:xfrm>
              <a:off x="5892724" y="3738448"/>
              <a:ext cx="208172" cy="1141648"/>
              <a:chOff x="5356598" y="1113866"/>
              <a:chExt cx="372202" cy="1963262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BEA7F7F3-1C55-41EE-B89E-27029C9D8B7A}"/>
                  </a:ext>
                </a:extLst>
              </p:cNvPr>
              <p:cNvSpPr/>
              <p:nvPr/>
            </p:nvSpPr>
            <p:spPr>
              <a:xfrm>
                <a:off x="5356598" y="1113866"/>
                <a:ext cx="348345" cy="348343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98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4EC99AA-5B21-40A6-BD0A-981754CCD28F}"/>
                  </a:ext>
                </a:extLst>
              </p:cNvPr>
              <p:cNvSpPr/>
              <p:nvPr/>
            </p:nvSpPr>
            <p:spPr>
              <a:xfrm>
                <a:off x="5356600" y="1629227"/>
                <a:ext cx="348342" cy="348343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98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1682D75-D453-4F3C-B9B1-C7E8DBD868EB}"/>
                  </a:ext>
                </a:extLst>
              </p:cNvPr>
              <p:cNvSpPr/>
              <p:nvPr/>
            </p:nvSpPr>
            <p:spPr>
              <a:xfrm>
                <a:off x="5356600" y="2213424"/>
                <a:ext cx="348342" cy="348343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98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FB89A7A5-FB14-45AB-8112-3C11C1110B59}"/>
                  </a:ext>
                </a:extLst>
              </p:cNvPr>
              <p:cNvSpPr/>
              <p:nvPr/>
            </p:nvSpPr>
            <p:spPr>
              <a:xfrm>
                <a:off x="5380458" y="2728785"/>
                <a:ext cx="348342" cy="348343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98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C250AA4-BDB9-442B-8FD5-BEF238F19B16}"/>
                </a:ext>
              </a:extLst>
            </p:cNvPr>
            <p:cNvGrpSpPr/>
            <p:nvPr/>
          </p:nvGrpSpPr>
          <p:grpSpPr>
            <a:xfrm>
              <a:off x="6483862" y="3738450"/>
              <a:ext cx="208171" cy="1141646"/>
              <a:chOff x="5696949" y="1113868"/>
              <a:chExt cx="372203" cy="1963260"/>
            </a:xfrm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E37DFA03-006A-4ED4-ABF3-AC61B815035C}"/>
                  </a:ext>
                </a:extLst>
              </p:cNvPr>
              <p:cNvSpPr/>
              <p:nvPr/>
            </p:nvSpPr>
            <p:spPr>
              <a:xfrm>
                <a:off x="5720802" y="1113868"/>
                <a:ext cx="348345" cy="348343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98" dirty="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68F349D5-F35C-48DE-8352-41899B531A56}"/>
                  </a:ext>
                </a:extLst>
              </p:cNvPr>
              <p:cNvSpPr/>
              <p:nvPr/>
            </p:nvSpPr>
            <p:spPr>
              <a:xfrm>
                <a:off x="5720805" y="1698066"/>
                <a:ext cx="348347" cy="348343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98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469C3D8E-0310-440D-A4E6-5A5774049B60}"/>
                  </a:ext>
                </a:extLst>
              </p:cNvPr>
              <p:cNvSpPr/>
              <p:nvPr/>
            </p:nvSpPr>
            <p:spPr>
              <a:xfrm>
                <a:off x="5720804" y="2167531"/>
                <a:ext cx="348346" cy="348343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98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D399FFEA-3464-4714-B2ED-4D574B218423}"/>
                  </a:ext>
                </a:extLst>
              </p:cNvPr>
              <p:cNvSpPr/>
              <p:nvPr/>
            </p:nvSpPr>
            <p:spPr>
              <a:xfrm>
                <a:off x="5696949" y="2728785"/>
                <a:ext cx="348343" cy="348343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98"/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0DC4F528-D718-430C-8056-FA02A1E3C7AB}"/>
                </a:ext>
              </a:extLst>
            </p:cNvPr>
            <p:cNvSpPr/>
            <p:nvPr/>
          </p:nvSpPr>
          <p:spPr>
            <a:xfrm>
              <a:off x="6920830" y="4376515"/>
              <a:ext cx="194827" cy="202563"/>
            </a:xfrm>
            <a:prstGeom prst="ellipse">
              <a:avLst/>
            </a:prstGeom>
            <a:gradFill>
              <a:gsLst>
                <a:gs pos="0">
                  <a:srgbClr val="FF0000">
                    <a:lumMod val="64000"/>
                    <a:lumOff val="36000"/>
                    <a:alpha val="47000"/>
                  </a:srgbClr>
                </a:gs>
                <a:gs pos="50000">
                  <a:srgbClr val="FF0000">
                    <a:alpha val="46000"/>
                    <a:lumMod val="90000"/>
                    <a:lumOff val="10000"/>
                  </a:srgbClr>
                </a:gs>
                <a:gs pos="100000">
                  <a:srgbClr val="FF0000">
                    <a:alpha val="58000"/>
                    <a:lumMod val="91000"/>
                  </a:srgb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98"/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237DF1BA-2167-4B1D-B160-2B6B6BE2DEA3}"/>
                </a:ext>
              </a:extLst>
            </p:cNvPr>
            <p:cNvCxnSpPr>
              <a:cxnSpLocks/>
              <a:stCxn id="88" idx="6"/>
              <a:endCxn id="193" idx="2"/>
            </p:cNvCxnSpPr>
            <p:nvPr/>
          </p:nvCxnSpPr>
          <p:spPr>
            <a:xfrm flipV="1">
              <a:off x="5584961" y="3839730"/>
              <a:ext cx="307773" cy="420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674E1CCC-DC58-4A70-98CD-47DAFC3545CA}"/>
                </a:ext>
              </a:extLst>
            </p:cNvPr>
            <p:cNvCxnSpPr>
              <a:cxnSpLocks/>
              <a:stCxn id="88" idx="6"/>
              <a:endCxn id="194" idx="2"/>
            </p:cNvCxnSpPr>
            <p:nvPr/>
          </p:nvCxnSpPr>
          <p:spPr>
            <a:xfrm flipV="1">
              <a:off x="5584961" y="4139415"/>
              <a:ext cx="307774" cy="121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50382BB-914A-47A9-B7A6-3498C2E19EC2}"/>
                </a:ext>
              </a:extLst>
            </p:cNvPr>
            <p:cNvCxnSpPr>
              <a:cxnSpLocks/>
              <a:stCxn id="88" idx="6"/>
              <a:endCxn id="195" idx="2"/>
            </p:cNvCxnSpPr>
            <p:nvPr/>
          </p:nvCxnSpPr>
          <p:spPr>
            <a:xfrm>
              <a:off x="5584961" y="4260623"/>
              <a:ext cx="307774" cy="218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D1066732-A87F-4A7A-9FB6-BD4EE0448D3B}"/>
                </a:ext>
              </a:extLst>
            </p:cNvPr>
            <p:cNvCxnSpPr>
              <a:cxnSpLocks/>
              <a:stCxn id="88" idx="6"/>
              <a:endCxn id="196" idx="2"/>
            </p:cNvCxnSpPr>
            <p:nvPr/>
          </p:nvCxnSpPr>
          <p:spPr>
            <a:xfrm>
              <a:off x="5584961" y="4260623"/>
              <a:ext cx="321109" cy="518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9B1DA245-B2E4-4369-A097-6DF222CFF7D0}"/>
                </a:ext>
              </a:extLst>
            </p:cNvPr>
            <p:cNvCxnSpPr>
              <a:cxnSpLocks/>
              <a:stCxn id="193" idx="6"/>
              <a:endCxn id="189" idx="2"/>
            </p:cNvCxnSpPr>
            <p:nvPr/>
          </p:nvCxnSpPr>
          <p:spPr>
            <a:xfrm>
              <a:off x="6087562" y="3839730"/>
              <a:ext cx="409641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B76987DE-C7CC-44CC-B7B7-1719F33CA613}"/>
                </a:ext>
              </a:extLst>
            </p:cNvPr>
            <p:cNvCxnSpPr>
              <a:cxnSpLocks/>
              <a:stCxn id="193" idx="6"/>
              <a:endCxn id="190" idx="2"/>
            </p:cNvCxnSpPr>
            <p:nvPr/>
          </p:nvCxnSpPr>
          <p:spPr>
            <a:xfrm>
              <a:off x="6087562" y="3839730"/>
              <a:ext cx="409642" cy="339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BD44582E-BBE2-4D29-9111-D0977C8C577A}"/>
                </a:ext>
              </a:extLst>
            </p:cNvPr>
            <p:cNvCxnSpPr>
              <a:cxnSpLocks/>
              <a:stCxn id="189" idx="6"/>
              <a:endCxn id="157" idx="2"/>
            </p:cNvCxnSpPr>
            <p:nvPr/>
          </p:nvCxnSpPr>
          <p:spPr>
            <a:xfrm>
              <a:off x="6692031" y="3839732"/>
              <a:ext cx="228799" cy="638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AF7F614D-F035-4928-A6FB-76C76403FF8F}"/>
                </a:ext>
              </a:extLst>
            </p:cNvPr>
            <p:cNvCxnSpPr>
              <a:cxnSpLocks/>
              <a:stCxn id="190" idx="6"/>
              <a:endCxn id="157" idx="2"/>
            </p:cNvCxnSpPr>
            <p:nvPr/>
          </p:nvCxnSpPr>
          <p:spPr>
            <a:xfrm>
              <a:off x="6692056" y="4179446"/>
              <a:ext cx="228774" cy="2983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B35BBA6B-119E-4CE7-9647-CF39056E14CA}"/>
                </a:ext>
              </a:extLst>
            </p:cNvPr>
            <p:cNvCxnSpPr>
              <a:cxnSpLocks/>
              <a:stCxn id="191" idx="6"/>
              <a:endCxn id="157" idx="2"/>
            </p:cNvCxnSpPr>
            <p:nvPr/>
          </p:nvCxnSpPr>
          <p:spPr>
            <a:xfrm>
              <a:off x="6692036" y="4452443"/>
              <a:ext cx="228794" cy="25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AE3A5D01-12E8-448B-B73B-50D3018AC79F}"/>
                </a:ext>
              </a:extLst>
            </p:cNvPr>
            <p:cNvCxnSpPr>
              <a:cxnSpLocks/>
              <a:stCxn id="192" idx="6"/>
              <a:endCxn id="157" idx="2"/>
            </p:cNvCxnSpPr>
            <p:nvPr/>
          </p:nvCxnSpPr>
          <p:spPr>
            <a:xfrm flipV="1">
              <a:off x="6678689" y="4477797"/>
              <a:ext cx="242142" cy="301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752EECA-24C8-40E3-99A8-BD41EADEC39E}"/>
                </a:ext>
              </a:extLst>
            </p:cNvPr>
            <p:cNvCxnSpPr>
              <a:cxnSpLocks/>
              <a:stCxn id="196" idx="6"/>
              <a:endCxn id="192" idx="2"/>
            </p:cNvCxnSpPr>
            <p:nvPr/>
          </p:nvCxnSpPr>
          <p:spPr>
            <a:xfrm>
              <a:off x="6100897" y="4778814"/>
              <a:ext cx="3829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12F66D98-E75D-47A6-9EC1-3604C63C29CB}"/>
                </a:ext>
              </a:extLst>
            </p:cNvPr>
            <p:cNvCxnSpPr>
              <a:cxnSpLocks/>
              <a:stCxn id="196" idx="6"/>
              <a:endCxn id="191" idx="2"/>
            </p:cNvCxnSpPr>
            <p:nvPr/>
          </p:nvCxnSpPr>
          <p:spPr>
            <a:xfrm flipV="1">
              <a:off x="6100897" y="4452442"/>
              <a:ext cx="396307" cy="326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7147C19A-51A1-41DE-B6F0-2A0180AD8E18}"/>
                </a:ext>
              </a:extLst>
            </p:cNvPr>
            <p:cNvCxnSpPr>
              <a:cxnSpLocks/>
              <a:stCxn id="196" idx="6"/>
              <a:endCxn id="190" idx="2"/>
            </p:cNvCxnSpPr>
            <p:nvPr/>
          </p:nvCxnSpPr>
          <p:spPr>
            <a:xfrm flipV="1">
              <a:off x="6100897" y="4179447"/>
              <a:ext cx="396307" cy="599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CB6322E2-CF59-4FF7-A99C-ABF16813CE9F}"/>
                </a:ext>
              </a:extLst>
            </p:cNvPr>
            <p:cNvCxnSpPr>
              <a:cxnSpLocks/>
              <a:stCxn id="196" idx="6"/>
              <a:endCxn id="189" idx="2"/>
            </p:cNvCxnSpPr>
            <p:nvPr/>
          </p:nvCxnSpPr>
          <p:spPr>
            <a:xfrm flipV="1">
              <a:off x="6100897" y="3839732"/>
              <a:ext cx="396306" cy="93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105EC83-843B-40F4-9DC4-456E1BB511CB}"/>
                </a:ext>
              </a:extLst>
            </p:cNvPr>
            <p:cNvCxnSpPr>
              <a:cxnSpLocks/>
              <a:stCxn id="195" idx="6"/>
              <a:endCxn id="189" idx="2"/>
            </p:cNvCxnSpPr>
            <p:nvPr/>
          </p:nvCxnSpPr>
          <p:spPr>
            <a:xfrm flipV="1">
              <a:off x="6087562" y="3839732"/>
              <a:ext cx="409641" cy="6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186A0596-856D-45DE-893A-810EF153CA10}"/>
                </a:ext>
              </a:extLst>
            </p:cNvPr>
            <p:cNvCxnSpPr>
              <a:cxnSpLocks/>
              <a:stCxn id="195" idx="6"/>
              <a:endCxn id="190" idx="2"/>
            </p:cNvCxnSpPr>
            <p:nvPr/>
          </p:nvCxnSpPr>
          <p:spPr>
            <a:xfrm flipV="1">
              <a:off x="6087562" y="4179447"/>
              <a:ext cx="409642" cy="299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2A258C8-DF0A-4299-99E9-6F0B832630FE}"/>
                </a:ext>
              </a:extLst>
            </p:cNvPr>
            <p:cNvCxnSpPr>
              <a:cxnSpLocks/>
              <a:stCxn id="195" idx="6"/>
              <a:endCxn id="191" idx="2"/>
            </p:cNvCxnSpPr>
            <p:nvPr/>
          </p:nvCxnSpPr>
          <p:spPr>
            <a:xfrm flipV="1">
              <a:off x="6087562" y="4452442"/>
              <a:ext cx="409642" cy="26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B5EB199-4ABF-4F4C-8AB0-1B452A49075B}"/>
                </a:ext>
              </a:extLst>
            </p:cNvPr>
            <p:cNvCxnSpPr>
              <a:cxnSpLocks/>
              <a:stCxn id="195" idx="6"/>
              <a:endCxn id="192" idx="2"/>
            </p:cNvCxnSpPr>
            <p:nvPr/>
          </p:nvCxnSpPr>
          <p:spPr>
            <a:xfrm>
              <a:off x="6087562" y="4479129"/>
              <a:ext cx="396300" cy="299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83CD180-8F2F-49BE-9ECE-28090AD7D57E}"/>
                </a:ext>
              </a:extLst>
            </p:cNvPr>
            <p:cNvCxnSpPr>
              <a:cxnSpLocks/>
              <a:stCxn id="193" idx="6"/>
              <a:endCxn id="191" idx="2"/>
            </p:cNvCxnSpPr>
            <p:nvPr/>
          </p:nvCxnSpPr>
          <p:spPr>
            <a:xfrm>
              <a:off x="6087562" y="3839730"/>
              <a:ext cx="409642" cy="612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C450B96C-7F72-467F-893F-F85CB82BDEBE}"/>
                </a:ext>
              </a:extLst>
            </p:cNvPr>
            <p:cNvCxnSpPr>
              <a:cxnSpLocks/>
              <a:stCxn id="193" idx="6"/>
              <a:endCxn id="192" idx="2"/>
            </p:cNvCxnSpPr>
            <p:nvPr/>
          </p:nvCxnSpPr>
          <p:spPr>
            <a:xfrm>
              <a:off x="6087562" y="3839730"/>
              <a:ext cx="396300" cy="939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CFCF268-CD78-4BF0-90E8-38C0CD025ABC}"/>
                </a:ext>
              </a:extLst>
            </p:cNvPr>
            <p:cNvCxnSpPr>
              <a:cxnSpLocks/>
              <a:stCxn id="194" idx="6"/>
              <a:endCxn id="192" idx="2"/>
            </p:cNvCxnSpPr>
            <p:nvPr/>
          </p:nvCxnSpPr>
          <p:spPr>
            <a:xfrm>
              <a:off x="6087562" y="4139415"/>
              <a:ext cx="396300" cy="639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99963084-433D-4304-9F0B-482D4D1E638A}"/>
                </a:ext>
              </a:extLst>
            </p:cNvPr>
            <p:cNvCxnSpPr>
              <a:cxnSpLocks/>
              <a:stCxn id="194" idx="6"/>
              <a:endCxn id="191" idx="2"/>
            </p:cNvCxnSpPr>
            <p:nvPr/>
          </p:nvCxnSpPr>
          <p:spPr>
            <a:xfrm>
              <a:off x="6087562" y="4139415"/>
              <a:ext cx="409642" cy="3130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355825F2-54D4-4245-8615-8AA205FDC793}"/>
                </a:ext>
              </a:extLst>
            </p:cNvPr>
            <p:cNvCxnSpPr>
              <a:cxnSpLocks/>
              <a:stCxn id="194" idx="6"/>
              <a:endCxn id="190" idx="2"/>
            </p:cNvCxnSpPr>
            <p:nvPr/>
          </p:nvCxnSpPr>
          <p:spPr>
            <a:xfrm>
              <a:off x="6087562" y="4139415"/>
              <a:ext cx="409642" cy="40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85BD04B-10A4-4307-8E97-ED9B81B24DF4}"/>
                </a:ext>
              </a:extLst>
            </p:cNvPr>
            <p:cNvCxnSpPr>
              <a:cxnSpLocks/>
              <a:stCxn id="194" idx="6"/>
              <a:endCxn id="189" idx="2"/>
            </p:cNvCxnSpPr>
            <p:nvPr/>
          </p:nvCxnSpPr>
          <p:spPr>
            <a:xfrm flipV="1">
              <a:off x="6087562" y="3839732"/>
              <a:ext cx="409641" cy="299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5FE827C-9080-4983-880D-DA635BE98BB6}"/>
                </a:ext>
              </a:extLst>
            </p:cNvPr>
            <p:cNvSpPr/>
            <p:nvPr/>
          </p:nvSpPr>
          <p:spPr>
            <a:xfrm>
              <a:off x="6920830" y="4036132"/>
              <a:ext cx="194827" cy="2025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98" dirty="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1CCE71A-7C0C-4977-936F-51673B68BBBA}"/>
                </a:ext>
              </a:extLst>
            </p:cNvPr>
            <p:cNvCxnSpPr>
              <a:cxnSpLocks/>
              <a:stCxn id="189" idx="6"/>
              <a:endCxn id="182" idx="2"/>
            </p:cNvCxnSpPr>
            <p:nvPr/>
          </p:nvCxnSpPr>
          <p:spPr>
            <a:xfrm>
              <a:off x="6692031" y="3839732"/>
              <a:ext cx="228799" cy="2976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80397DD-8207-4878-979D-1B21190EEE65}"/>
                </a:ext>
              </a:extLst>
            </p:cNvPr>
            <p:cNvCxnSpPr>
              <a:cxnSpLocks/>
              <a:stCxn id="190" idx="6"/>
              <a:endCxn id="182" idx="2"/>
            </p:cNvCxnSpPr>
            <p:nvPr/>
          </p:nvCxnSpPr>
          <p:spPr>
            <a:xfrm flipV="1">
              <a:off x="6692056" y="4137414"/>
              <a:ext cx="228774" cy="4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7BDD45A4-B5D9-4B5F-B2C0-E1084503E616}"/>
                </a:ext>
              </a:extLst>
            </p:cNvPr>
            <p:cNvCxnSpPr>
              <a:cxnSpLocks/>
              <a:stCxn id="191" idx="6"/>
              <a:endCxn id="182" idx="2"/>
            </p:cNvCxnSpPr>
            <p:nvPr/>
          </p:nvCxnSpPr>
          <p:spPr>
            <a:xfrm flipV="1">
              <a:off x="6692036" y="4137414"/>
              <a:ext cx="228794" cy="315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291AC7D-1148-43EC-A0C7-666013FF9334}"/>
                </a:ext>
              </a:extLst>
            </p:cNvPr>
            <p:cNvCxnSpPr>
              <a:cxnSpLocks/>
              <a:stCxn id="192" idx="6"/>
              <a:endCxn id="182" idx="2"/>
            </p:cNvCxnSpPr>
            <p:nvPr/>
          </p:nvCxnSpPr>
          <p:spPr>
            <a:xfrm flipV="1">
              <a:off x="6678689" y="4137413"/>
              <a:ext cx="242142" cy="641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14D9237-68AB-42F0-BE9C-2067A5662B40}"/>
                </a:ext>
              </a:extLst>
            </p:cNvPr>
            <p:cNvSpPr txBox="1"/>
            <p:nvPr/>
          </p:nvSpPr>
          <p:spPr>
            <a:xfrm>
              <a:off x="6890742" y="3846983"/>
              <a:ext cx="511360" cy="245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2" b="1" dirty="0"/>
                <a:t>Active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294A3B3-9FB5-4FE4-A69C-8A251AB8E1C6}"/>
                </a:ext>
              </a:extLst>
            </p:cNvPr>
            <p:cNvSpPr txBox="1"/>
            <p:nvPr/>
          </p:nvSpPr>
          <p:spPr>
            <a:xfrm>
              <a:off x="6808307" y="4623278"/>
              <a:ext cx="585789" cy="245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2" b="1" dirty="0"/>
                <a:t>Inactive</a:t>
              </a:r>
            </a:p>
          </p:txBody>
        </p:sp>
      </p:grpSp>
      <p:sp>
        <p:nvSpPr>
          <p:cNvPr id="74" name="Freeform 74">
            <a:extLst>
              <a:ext uri="{FF2B5EF4-FFF2-40B4-BE49-F238E27FC236}">
                <a16:creationId xmlns:a16="http://schemas.microsoft.com/office/drawing/2014/main" id="{9A1C367F-17BE-448F-A017-1E173EB9D211}"/>
              </a:ext>
            </a:extLst>
          </p:cNvPr>
          <p:cNvSpPr>
            <a:spLocks noChangeAspect="1"/>
          </p:cNvSpPr>
          <p:nvPr/>
        </p:nvSpPr>
        <p:spPr>
          <a:xfrm>
            <a:off x="8930209" y="3613611"/>
            <a:ext cx="2144696" cy="2129359"/>
          </a:xfrm>
          <a:custGeom>
            <a:avLst/>
            <a:gdLst>
              <a:gd name="connsiteX0" fmla="*/ 2295728 w 4591457"/>
              <a:gd name="connsiteY0" fmla="*/ 665180 h 4591456"/>
              <a:gd name="connsiteX1" fmla="*/ 665180 w 4591457"/>
              <a:gd name="connsiteY1" fmla="*/ 2295728 h 4591456"/>
              <a:gd name="connsiteX2" fmla="*/ 2295728 w 4591457"/>
              <a:gd name="connsiteY2" fmla="*/ 3926276 h 4591456"/>
              <a:gd name="connsiteX3" fmla="*/ 3926276 w 4591457"/>
              <a:gd name="connsiteY3" fmla="*/ 2295728 h 4591456"/>
              <a:gd name="connsiteX4" fmla="*/ 2295728 w 4591457"/>
              <a:gd name="connsiteY4" fmla="*/ 665180 h 4591456"/>
              <a:gd name="connsiteX5" fmla="*/ 2111653 w 4591457"/>
              <a:gd name="connsiteY5" fmla="*/ 0 h 4591456"/>
              <a:gd name="connsiteX6" fmla="*/ 2479804 w 4591457"/>
              <a:gd name="connsiteY6" fmla="*/ 0 h 4591456"/>
              <a:gd name="connsiteX7" fmla="*/ 2571845 w 4591457"/>
              <a:gd name="connsiteY7" fmla="*/ 92042 h 4591456"/>
              <a:gd name="connsiteX8" fmla="*/ 2571845 w 4591457"/>
              <a:gd name="connsiteY8" fmla="*/ 349876 h 4591456"/>
              <a:gd name="connsiteX9" fmla="*/ 2692238 w 4591457"/>
              <a:gd name="connsiteY9" fmla="*/ 368250 h 4591456"/>
              <a:gd name="connsiteX10" fmla="*/ 3012253 w 4591457"/>
              <a:gd name="connsiteY10" fmla="*/ 462827 h 4591456"/>
              <a:gd name="connsiteX11" fmla="*/ 3030484 w 4591457"/>
              <a:gd name="connsiteY11" fmla="*/ 470861 h 4591456"/>
              <a:gd name="connsiteX12" fmla="*/ 3158448 w 4591457"/>
              <a:gd name="connsiteY12" fmla="*/ 249221 h 4591456"/>
              <a:gd name="connsiteX13" fmla="*/ 3284179 w 4591457"/>
              <a:gd name="connsiteY13" fmla="*/ 215532 h 4591456"/>
              <a:gd name="connsiteX14" fmla="*/ 3603007 w 4591457"/>
              <a:gd name="connsiteY14" fmla="*/ 399607 h 4591456"/>
              <a:gd name="connsiteX15" fmla="*/ 3636696 w 4591457"/>
              <a:gd name="connsiteY15" fmla="*/ 525338 h 4591456"/>
              <a:gd name="connsiteX16" fmla="*/ 3508038 w 4591457"/>
              <a:gd name="connsiteY16" fmla="*/ 748181 h 4591456"/>
              <a:gd name="connsiteX17" fmla="*/ 3571525 w 4591457"/>
              <a:gd name="connsiteY17" fmla="*/ 797946 h 4591456"/>
              <a:gd name="connsiteX18" fmla="*/ 3800670 w 4591457"/>
              <a:gd name="connsiteY18" fmla="*/ 1028376 h 4591456"/>
              <a:gd name="connsiteX19" fmla="*/ 3843586 w 4591457"/>
              <a:gd name="connsiteY19" fmla="*/ 1083241 h 4591456"/>
              <a:gd name="connsiteX20" fmla="*/ 4066119 w 4591457"/>
              <a:gd name="connsiteY20" fmla="*/ 954761 h 4591456"/>
              <a:gd name="connsiteX21" fmla="*/ 4191850 w 4591457"/>
              <a:gd name="connsiteY21" fmla="*/ 988450 h 4591456"/>
              <a:gd name="connsiteX22" fmla="*/ 4375925 w 4591457"/>
              <a:gd name="connsiteY22" fmla="*/ 1307278 h 4591456"/>
              <a:gd name="connsiteX23" fmla="*/ 4342236 w 4591457"/>
              <a:gd name="connsiteY23" fmla="*/ 1433009 h 4591456"/>
              <a:gd name="connsiteX24" fmla="*/ 4120248 w 4591457"/>
              <a:gd name="connsiteY24" fmla="*/ 1561173 h 4591456"/>
              <a:gd name="connsiteX25" fmla="*/ 4157862 w 4591457"/>
              <a:gd name="connsiteY25" fmla="*/ 1659000 h 4591456"/>
              <a:gd name="connsiteX26" fmla="*/ 4232449 w 4591457"/>
              <a:gd name="connsiteY26" fmla="*/ 1947457 h 4591456"/>
              <a:gd name="connsiteX27" fmla="*/ 4242073 w 4591457"/>
              <a:gd name="connsiteY27" fmla="*/ 2019612 h 4591456"/>
              <a:gd name="connsiteX28" fmla="*/ 4499416 w 4591457"/>
              <a:gd name="connsiteY28" fmla="*/ 2019612 h 4591456"/>
              <a:gd name="connsiteX29" fmla="*/ 4591457 w 4591457"/>
              <a:gd name="connsiteY29" fmla="*/ 2111653 h 4591456"/>
              <a:gd name="connsiteX30" fmla="*/ 4591457 w 4591457"/>
              <a:gd name="connsiteY30" fmla="*/ 2479804 h 4591456"/>
              <a:gd name="connsiteX31" fmla="*/ 4499416 w 4591457"/>
              <a:gd name="connsiteY31" fmla="*/ 2571845 h 4591456"/>
              <a:gd name="connsiteX32" fmla="*/ 4242073 w 4591457"/>
              <a:gd name="connsiteY32" fmla="*/ 2571845 h 4591456"/>
              <a:gd name="connsiteX33" fmla="*/ 4232449 w 4591457"/>
              <a:gd name="connsiteY33" fmla="*/ 2644000 h 4591456"/>
              <a:gd name="connsiteX34" fmla="*/ 4157862 w 4591457"/>
              <a:gd name="connsiteY34" fmla="*/ 2932457 h 4591456"/>
              <a:gd name="connsiteX35" fmla="*/ 4120248 w 4591457"/>
              <a:gd name="connsiteY35" fmla="*/ 3030283 h 4591456"/>
              <a:gd name="connsiteX36" fmla="*/ 4342236 w 4591457"/>
              <a:gd name="connsiteY36" fmla="*/ 3158448 h 4591456"/>
              <a:gd name="connsiteX37" fmla="*/ 4375925 w 4591457"/>
              <a:gd name="connsiteY37" fmla="*/ 3284178 h 4591456"/>
              <a:gd name="connsiteX38" fmla="*/ 4191850 w 4591457"/>
              <a:gd name="connsiteY38" fmla="*/ 3603006 h 4591456"/>
              <a:gd name="connsiteX39" fmla="*/ 4066119 w 4591457"/>
              <a:gd name="connsiteY39" fmla="*/ 3636696 h 4591456"/>
              <a:gd name="connsiteX40" fmla="*/ 3843586 w 4591457"/>
              <a:gd name="connsiteY40" fmla="*/ 3508216 h 4591456"/>
              <a:gd name="connsiteX41" fmla="*/ 3800670 w 4591457"/>
              <a:gd name="connsiteY41" fmla="*/ 3563081 h 4591456"/>
              <a:gd name="connsiteX42" fmla="*/ 3571525 w 4591457"/>
              <a:gd name="connsiteY42" fmla="*/ 3793511 h 4591456"/>
              <a:gd name="connsiteX43" fmla="*/ 3508038 w 4591457"/>
              <a:gd name="connsiteY43" fmla="*/ 3843276 h 4591456"/>
              <a:gd name="connsiteX44" fmla="*/ 3636696 w 4591457"/>
              <a:gd name="connsiteY44" fmla="*/ 4066119 h 4591456"/>
              <a:gd name="connsiteX45" fmla="*/ 3603007 w 4591457"/>
              <a:gd name="connsiteY45" fmla="*/ 4191849 h 4591456"/>
              <a:gd name="connsiteX46" fmla="*/ 3284179 w 4591457"/>
              <a:gd name="connsiteY46" fmla="*/ 4375925 h 4591456"/>
              <a:gd name="connsiteX47" fmla="*/ 3158448 w 4591457"/>
              <a:gd name="connsiteY47" fmla="*/ 4342235 h 4591456"/>
              <a:gd name="connsiteX48" fmla="*/ 3030485 w 4591457"/>
              <a:gd name="connsiteY48" fmla="*/ 4120596 h 4591456"/>
              <a:gd name="connsiteX49" fmla="*/ 3012253 w 4591457"/>
              <a:gd name="connsiteY49" fmla="*/ 4128630 h 4591456"/>
              <a:gd name="connsiteX50" fmla="*/ 2692238 w 4591457"/>
              <a:gd name="connsiteY50" fmla="*/ 4223207 h 4591456"/>
              <a:gd name="connsiteX51" fmla="*/ 2571845 w 4591457"/>
              <a:gd name="connsiteY51" fmla="*/ 4241581 h 4591456"/>
              <a:gd name="connsiteX52" fmla="*/ 2571845 w 4591457"/>
              <a:gd name="connsiteY52" fmla="*/ 4499415 h 4591456"/>
              <a:gd name="connsiteX53" fmla="*/ 2479804 w 4591457"/>
              <a:gd name="connsiteY53" fmla="*/ 4591456 h 4591456"/>
              <a:gd name="connsiteX54" fmla="*/ 2111653 w 4591457"/>
              <a:gd name="connsiteY54" fmla="*/ 4591456 h 4591456"/>
              <a:gd name="connsiteX55" fmla="*/ 2019612 w 4591457"/>
              <a:gd name="connsiteY55" fmla="*/ 4499415 h 4591456"/>
              <a:gd name="connsiteX56" fmla="*/ 2019612 w 4591457"/>
              <a:gd name="connsiteY56" fmla="*/ 4241581 h 4591456"/>
              <a:gd name="connsiteX57" fmla="*/ 1899218 w 4591457"/>
              <a:gd name="connsiteY57" fmla="*/ 4223207 h 4591456"/>
              <a:gd name="connsiteX58" fmla="*/ 1579203 w 4591457"/>
              <a:gd name="connsiteY58" fmla="*/ 4128630 h 4591456"/>
              <a:gd name="connsiteX59" fmla="*/ 1560973 w 4591457"/>
              <a:gd name="connsiteY59" fmla="*/ 4120596 h 4591456"/>
              <a:gd name="connsiteX60" fmla="*/ 1433009 w 4591457"/>
              <a:gd name="connsiteY60" fmla="*/ 4342235 h 4591456"/>
              <a:gd name="connsiteX61" fmla="*/ 1307279 w 4591457"/>
              <a:gd name="connsiteY61" fmla="*/ 4375925 h 4591456"/>
              <a:gd name="connsiteX62" fmla="*/ 988451 w 4591457"/>
              <a:gd name="connsiteY62" fmla="*/ 4191849 h 4591456"/>
              <a:gd name="connsiteX63" fmla="*/ 954761 w 4591457"/>
              <a:gd name="connsiteY63" fmla="*/ 4066119 h 4591456"/>
              <a:gd name="connsiteX64" fmla="*/ 1083420 w 4591457"/>
              <a:gd name="connsiteY64" fmla="*/ 3843276 h 4591456"/>
              <a:gd name="connsiteX65" fmla="*/ 1019932 w 4591457"/>
              <a:gd name="connsiteY65" fmla="*/ 3793511 h 4591456"/>
              <a:gd name="connsiteX66" fmla="*/ 790786 w 4591457"/>
              <a:gd name="connsiteY66" fmla="*/ 3563081 h 4591456"/>
              <a:gd name="connsiteX67" fmla="*/ 747871 w 4591457"/>
              <a:gd name="connsiteY67" fmla="*/ 3508216 h 4591456"/>
              <a:gd name="connsiteX68" fmla="*/ 525338 w 4591457"/>
              <a:gd name="connsiteY68" fmla="*/ 3636696 h 4591456"/>
              <a:gd name="connsiteX69" fmla="*/ 399608 w 4591457"/>
              <a:gd name="connsiteY69" fmla="*/ 3603006 h 4591456"/>
              <a:gd name="connsiteX70" fmla="*/ 215532 w 4591457"/>
              <a:gd name="connsiteY70" fmla="*/ 3284178 h 4591456"/>
              <a:gd name="connsiteX71" fmla="*/ 249221 w 4591457"/>
              <a:gd name="connsiteY71" fmla="*/ 3158448 h 4591456"/>
              <a:gd name="connsiteX72" fmla="*/ 471209 w 4591457"/>
              <a:gd name="connsiteY72" fmla="*/ 3030283 h 4591456"/>
              <a:gd name="connsiteX73" fmla="*/ 433594 w 4591457"/>
              <a:gd name="connsiteY73" fmla="*/ 2932457 h 4591456"/>
              <a:gd name="connsiteX74" fmla="*/ 359008 w 4591457"/>
              <a:gd name="connsiteY74" fmla="*/ 2644000 h 4591456"/>
              <a:gd name="connsiteX75" fmla="*/ 349383 w 4591457"/>
              <a:gd name="connsiteY75" fmla="*/ 2571845 h 4591456"/>
              <a:gd name="connsiteX76" fmla="*/ 92041 w 4591457"/>
              <a:gd name="connsiteY76" fmla="*/ 2571845 h 4591456"/>
              <a:gd name="connsiteX77" fmla="*/ 0 w 4591457"/>
              <a:gd name="connsiteY77" fmla="*/ 2479804 h 4591456"/>
              <a:gd name="connsiteX78" fmla="*/ 0 w 4591457"/>
              <a:gd name="connsiteY78" fmla="*/ 2111653 h 4591456"/>
              <a:gd name="connsiteX79" fmla="*/ 92041 w 4591457"/>
              <a:gd name="connsiteY79" fmla="*/ 2019612 h 4591456"/>
              <a:gd name="connsiteX80" fmla="*/ 349383 w 4591457"/>
              <a:gd name="connsiteY80" fmla="*/ 2019612 h 4591456"/>
              <a:gd name="connsiteX81" fmla="*/ 359008 w 4591457"/>
              <a:gd name="connsiteY81" fmla="*/ 1947457 h 4591456"/>
              <a:gd name="connsiteX82" fmla="*/ 433594 w 4591457"/>
              <a:gd name="connsiteY82" fmla="*/ 1659000 h 4591456"/>
              <a:gd name="connsiteX83" fmla="*/ 471209 w 4591457"/>
              <a:gd name="connsiteY83" fmla="*/ 1561173 h 4591456"/>
              <a:gd name="connsiteX84" fmla="*/ 249221 w 4591457"/>
              <a:gd name="connsiteY84" fmla="*/ 1433009 h 4591456"/>
              <a:gd name="connsiteX85" fmla="*/ 215532 w 4591457"/>
              <a:gd name="connsiteY85" fmla="*/ 1307278 h 4591456"/>
              <a:gd name="connsiteX86" fmla="*/ 399608 w 4591457"/>
              <a:gd name="connsiteY86" fmla="*/ 988450 h 4591456"/>
              <a:gd name="connsiteX87" fmla="*/ 525338 w 4591457"/>
              <a:gd name="connsiteY87" fmla="*/ 954761 h 4591456"/>
              <a:gd name="connsiteX88" fmla="*/ 747871 w 4591457"/>
              <a:gd name="connsiteY88" fmla="*/ 1083240 h 4591456"/>
              <a:gd name="connsiteX89" fmla="*/ 790786 w 4591457"/>
              <a:gd name="connsiteY89" fmla="*/ 1028376 h 4591456"/>
              <a:gd name="connsiteX90" fmla="*/ 1019932 w 4591457"/>
              <a:gd name="connsiteY90" fmla="*/ 797945 h 4591456"/>
              <a:gd name="connsiteX91" fmla="*/ 1083420 w 4591457"/>
              <a:gd name="connsiteY91" fmla="*/ 748180 h 4591456"/>
              <a:gd name="connsiteX92" fmla="*/ 954761 w 4591457"/>
              <a:gd name="connsiteY92" fmla="*/ 525338 h 4591456"/>
              <a:gd name="connsiteX93" fmla="*/ 988451 w 4591457"/>
              <a:gd name="connsiteY93" fmla="*/ 399607 h 4591456"/>
              <a:gd name="connsiteX94" fmla="*/ 1307279 w 4591457"/>
              <a:gd name="connsiteY94" fmla="*/ 215532 h 4591456"/>
              <a:gd name="connsiteX95" fmla="*/ 1433009 w 4591457"/>
              <a:gd name="connsiteY95" fmla="*/ 249221 h 4591456"/>
              <a:gd name="connsiteX96" fmla="*/ 1560973 w 4591457"/>
              <a:gd name="connsiteY96" fmla="*/ 470861 h 4591456"/>
              <a:gd name="connsiteX97" fmla="*/ 1579203 w 4591457"/>
              <a:gd name="connsiteY97" fmla="*/ 462827 h 4591456"/>
              <a:gd name="connsiteX98" fmla="*/ 1899218 w 4591457"/>
              <a:gd name="connsiteY98" fmla="*/ 368250 h 4591456"/>
              <a:gd name="connsiteX99" fmla="*/ 2019612 w 4591457"/>
              <a:gd name="connsiteY99" fmla="*/ 349876 h 4591456"/>
              <a:gd name="connsiteX100" fmla="*/ 2019612 w 4591457"/>
              <a:gd name="connsiteY100" fmla="*/ 92042 h 4591456"/>
              <a:gd name="connsiteX101" fmla="*/ 2111653 w 4591457"/>
              <a:gd name="connsiteY101" fmla="*/ 0 h 459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591457" h="4591456">
                <a:moveTo>
                  <a:pt x="2295728" y="665180"/>
                </a:moveTo>
                <a:cubicBezTo>
                  <a:pt x="1395201" y="665180"/>
                  <a:pt x="665180" y="1395201"/>
                  <a:pt x="665180" y="2295728"/>
                </a:cubicBezTo>
                <a:cubicBezTo>
                  <a:pt x="665180" y="3196255"/>
                  <a:pt x="1395201" y="3926276"/>
                  <a:pt x="2295728" y="3926276"/>
                </a:cubicBezTo>
                <a:cubicBezTo>
                  <a:pt x="3196255" y="3926276"/>
                  <a:pt x="3926276" y="3196255"/>
                  <a:pt x="3926276" y="2295728"/>
                </a:cubicBezTo>
                <a:cubicBezTo>
                  <a:pt x="3926276" y="1395201"/>
                  <a:pt x="3196255" y="665180"/>
                  <a:pt x="2295728" y="665180"/>
                </a:cubicBezTo>
                <a:close/>
                <a:moveTo>
                  <a:pt x="2111653" y="0"/>
                </a:moveTo>
                <a:lnTo>
                  <a:pt x="2479804" y="0"/>
                </a:lnTo>
                <a:cubicBezTo>
                  <a:pt x="2530637" y="0"/>
                  <a:pt x="2571845" y="41208"/>
                  <a:pt x="2571845" y="92042"/>
                </a:cubicBezTo>
                <a:lnTo>
                  <a:pt x="2571845" y="349876"/>
                </a:lnTo>
                <a:lnTo>
                  <a:pt x="2692238" y="368250"/>
                </a:lnTo>
                <a:cubicBezTo>
                  <a:pt x="2802554" y="390824"/>
                  <a:pt x="2909507" y="422631"/>
                  <a:pt x="3012253" y="462827"/>
                </a:cubicBezTo>
                <a:lnTo>
                  <a:pt x="3030484" y="470861"/>
                </a:lnTo>
                <a:lnTo>
                  <a:pt x="3158448" y="249221"/>
                </a:lnTo>
                <a:cubicBezTo>
                  <a:pt x="3183865" y="205198"/>
                  <a:pt x="3240156" y="190115"/>
                  <a:pt x="3284179" y="215532"/>
                </a:cubicBezTo>
                <a:lnTo>
                  <a:pt x="3603007" y="399607"/>
                </a:lnTo>
                <a:cubicBezTo>
                  <a:pt x="3647029" y="425024"/>
                  <a:pt x="3662113" y="481315"/>
                  <a:pt x="3636696" y="525338"/>
                </a:cubicBezTo>
                <a:lnTo>
                  <a:pt x="3508038" y="748181"/>
                </a:lnTo>
                <a:lnTo>
                  <a:pt x="3571525" y="797946"/>
                </a:lnTo>
                <a:cubicBezTo>
                  <a:pt x="3654078" y="868332"/>
                  <a:pt x="3730741" y="945423"/>
                  <a:pt x="3800670" y="1028376"/>
                </a:cubicBezTo>
                <a:lnTo>
                  <a:pt x="3843586" y="1083241"/>
                </a:lnTo>
                <a:lnTo>
                  <a:pt x="4066119" y="954761"/>
                </a:lnTo>
                <a:cubicBezTo>
                  <a:pt x="4110142" y="929345"/>
                  <a:pt x="4166433" y="944428"/>
                  <a:pt x="4191850" y="988450"/>
                </a:cubicBezTo>
                <a:lnTo>
                  <a:pt x="4375925" y="1307278"/>
                </a:lnTo>
                <a:cubicBezTo>
                  <a:pt x="4401342" y="1351301"/>
                  <a:pt x="4386259" y="1407592"/>
                  <a:pt x="4342236" y="1433009"/>
                </a:cubicBezTo>
                <a:lnTo>
                  <a:pt x="4120248" y="1561173"/>
                </a:lnTo>
                <a:lnTo>
                  <a:pt x="4157862" y="1659000"/>
                </a:lnTo>
                <a:cubicBezTo>
                  <a:pt x="4189722" y="1752197"/>
                  <a:pt x="4214781" y="1848547"/>
                  <a:pt x="4232449" y="1947457"/>
                </a:cubicBezTo>
                <a:lnTo>
                  <a:pt x="4242073" y="2019612"/>
                </a:lnTo>
                <a:lnTo>
                  <a:pt x="4499416" y="2019612"/>
                </a:lnTo>
                <a:cubicBezTo>
                  <a:pt x="4550249" y="2019612"/>
                  <a:pt x="4591457" y="2060820"/>
                  <a:pt x="4591457" y="2111653"/>
                </a:cubicBezTo>
                <a:lnTo>
                  <a:pt x="4591457" y="2479804"/>
                </a:lnTo>
                <a:cubicBezTo>
                  <a:pt x="4591457" y="2530637"/>
                  <a:pt x="4550249" y="2571845"/>
                  <a:pt x="4499416" y="2571845"/>
                </a:cubicBezTo>
                <a:lnTo>
                  <a:pt x="4242073" y="2571845"/>
                </a:lnTo>
                <a:lnTo>
                  <a:pt x="4232449" y="2644000"/>
                </a:lnTo>
                <a:cubicBezTo>
                  <a:pt x="4214781" y="2742910"/>
                  <a:pt x="4189722" y="2839260"/>
                  <a:pt x="4157862" y="2932457"/>
                </a:cubicBezTo>
                <a:lnTo>
                  <a:pt x="4120248" y="3030283"/>
                </a:lnTo>
                <a:lnTo>
                  <a:pt x="4342236" y="3158448"/>
                </a:lnTo>
                <a:cubicBezTo>
                  <a:pt x="4386259" y="3183864"/>
                  <a:pt x="4401342" y="3240156"/>
                  <a:pt x="4375925" y="3284178"/>
                </a:cubicBezTo>
                <a:lnTo>
                  <a:pt x="4191850" y="3603006"/>
                </a:lnTo>
                <a:cubicBezTo>
                  <a:pt x="4166433" y="3647029"/>
                  <a:pt x="4110142" y="3662112"/>
                  <a:pt x="4066119" y="3636696"/>
                </a:cubicBezTo>
                <a:lnTo>
                  <a:pt x="3843586" y="3508216"/>
                </a:lnTo>
                <a:lnTo>
                  <a:pt x="3800670" y="3563081"/>
                </a:lnTo>
                <a:cubicBezTo>
                  <a:pt x="3730741" y="3646034"/>
                  <a:pt x="3654078" y="3723125"/>
                  <a:pt x="3571525" y="3793511"/>
                </a:cubicBezTo>
                <a:lnTo>
                  <a:pt x="3508038" y="3843276"/>
                </a:lnTo>
                <a:lnTo>
                  <a:pt x="3636696" y="4066119"/>
                </a:lnTo>
                <a:cubicBezTo>
                  <a:pt x="3662113" y="4110142"/>
                  <a:pt x="3647029" y="4166433"/>
                  <a:pt x="3603007" y="4191849"/>
                </a:cubicBezTo>
                <a:lnTo>
                  <a:pt x="3284179" y="4375925"/>
                </a:lnTo>
                <a:cubicBezTo>
                  <a:pt x="3240156" y="4401341"/>
                  <a:pt x="3183865" y="4386258"/>
                  <a:pt x="3158448" y="4342235"/>
                </a:cubicBezTo>
                <a:lnTo>
                  <a:pt x="3030485" y="4120596"/>
                </a:lnTo>
                <a:lnTo>
                  <a:pt x="3012253" y="4128630"/>
                </a:lnTo>
                <a:cubicBezTo>
                  <a:pt x="2909507" y="4168826"/>
                  <a:pt x="2802554" y="4200633"/>
                  <a:pt x="2692238" y="4223207"/>
                </a:cubicBezTo>
                <a:lnTo>
                  <a:pt x="2571845" y="4241581"/>
                </a:lnTo>
                <a:lnTo>
                  <a:pt x="2571845" y="4499415"/>
                </a:lnTo>
                <a:cubicBezTo>
                  <a:pt x="2571845" y="4550248"/>
                  <a:pt x="2530637" y="4591456"/>
                  <a:pt x="2479804" y="4591456"/>
                </a:cubicBezTo>
                <a:lnTo>
                  <a:pt x="2111653" y="4591456"/>
                </a:lnTo>
                <a:cubicBezTo>
                  <a:pt x="2060820" y="4591456"/>
                  <a:pt x="2019612" y="4550248"/>
                  <a:pt x="2019612" y="4499415"/>
                </a:cubicBezTo>
                <a:lnTo>
                  <a:pt x="2019612" y="4241581"/>
                </a:lnTo>
                <a:lnTo>
                  <a:pt x="1899218" y="4223207"/>
                </a:lnTo>
                <a:cubicBezTo>
                  <a:pt x="1788903" y="4200633"/>
                  <a:pt x="1681950" y="4168826"/>
                  <a:pt x="1579203" y="4128630"/>
                </a:cubicBezTo>
                <a:lnTo>
                  <a:pt x="1560973" y="4120596"/>
                </a:lnTo>
                <a:lnTo>
                  <a:pt x="1433009" y="4342235"/>
                </a:lnTo>
                <a:cubicBezTo>
                  <a:pt x="1407593" y="4386258"/>
                  <a:pt x="1351301" y="4401341"/>
                  <a:pt x="1307279" y="4375925"/>
                </a:cubicBezTo>
                <a:lnTo>
                  <a:pt x="988451" y="4191849"/>
                </a:lnTo>
                <a:cubicBezTo>
                  <a:pt x="944428" y="4166433"/>
                  <a:pt x="929345" y="4110142"/>
                  <a:pt x="954761" y="4066119"/>
                </a:cubicBezTo>
                <a:lnTo>
                  <a:pt x="1083420" y="3843276"/>
                </a:lnTo>
                <a:lnTo>
                  <a:pt x="1019932" y="3793511"/>
                </a:lnTo>
                <a:cubicBezTo>
                  <a:pt x="937378" y="3723125"/>
                  <a:pt x="860716" y="3646034"/>
                  <a:pt x="790786" y="3563081"/>
                </a:cubicBezTo>
                <a:lnTo>
                  <a:pt x="747871" y="3508216"/>
                </a:lnTo>
                <a:lnTo>
                  <a:pt x="525338" y="3636696"/>
                </a:lnTo>
                <a:cubicBezTo>
                  <a:pt x="481315" y="3662112"/>
                  <a:pt x="425024" y="3647029"/>
                  <a:pt x="399608" y="3603006"/>
                </a:cubicBezTo>
                <a:lnTo>
                  <a:pt x="215532" y="3284178"/>
                </a:lnTo>
                <a:cubicBezTo>
                  <a:pt x="190115" y="3240156"/>
                  <a:pt x="205199" y="3183864"/>
                  <a:pt x="249221" y="3158448"/>
                </a:cubicBezTo>
                <a:lnTo>
                  <a:pt x="471209" y="3030283"/>
                </a:lnTo>
                <a:lnTo>
                  <a:pt x="433594" y="2932457"/>
                </a:lnTo>
                <a:cubicBezTo>
                  <a:pt x="401735" y="2839260"/>
                  <a:pt x="376676" y="2742910"/>
                  <a:pt x="359008" y="2644000"/>
                </a:cubicBezTo>
                <a:lnTo>
                  <a:pt x="349383" y="2571845"/>
                </a:lnTo>
                <a:lnTo>
                  <a:pt x="92041" y="2571845"/>
                </a:lnTo>
                <a:cubicBezTo>
                  <a:pt x="41208" y="2571845"/>
                  <a:pt x="0" y="2530637"/>
                  <a:pt x="0" y="2479804"/>
                </a:cubicBezTo>
                <a:lnTo>
                  <a:pt x="0" y="2111653"/>
                </a:lnTo>
                <a:cubicBezTo>
                  <a:pt x="0" y="2060820"/>
                  <a:pt x="41208" y="2019612"/>
                  <a:pt x="92041" y="2019612"/>
                </a:cubicBezTo>
                <a:lnTo>
                  <a:pt x="349383" y="2019612"/>
                </a:lnTo>
                <a:lnTo>
                  <a:pt x="359008" y="1947457"/>
                </a:lnTo>
                <a:cubicBezTo>
                  <a:pt x="376676" y="1848547"/>
                  <a:pt x="401735" y="1752197"/>
                  <a:pt x="433594" y="1659000"/>
                </a:cubicBezTo>
                <a:lnTo>
                  <a:pt x="471209" y="1561173"/>
                </a:lnTo>
                <a:lnTo>
                  <a:pt x="249221" y="1433009"/>
                </a:lnTo>
                <a:cubicBezTo>
                  <a:pt x="205199" y="1407592"/>
                  <a:pt x="190115" y="1351301"/>
                  <a:pt x="215532" y="1307278"/>
                </a:cubicBezTo>
                <a:lnTo>
                  <a:pt x="399608" y="988450"/>
                </a:lnTo>
                <a:cubicBezTo>
                  <a:pt x="425024" y="944427"/>
                  <a:pt x="481315" y="929344"/>
                  <a:pt x="525338" y="954761"/>
                </a:cubicBezTo>
                <a:lnTo>
                  <a:pt x="747871" y="1083240"/>
                </a:lnTo>
                <a:lnTo>
                  <a:pt x="790786" y="1028376"/>
                </a:lnTo>
                <a:cubicBezTo>
                  <a:pt x="860716" y="945423"/>
                  <a:pt x="937378" y="868332"/>
                  <a:pt x="1019932" y="797945"/>
                </a:cubicBezTo>
                <a:lnTo>
                  <a:pt x="1083420" y="748180"/>
                </a:lnTo>
                <a:lnTo>
                  <a:pt x="954761" y="525338"/>
                </a:lnTo>
                <a:cubicBezTo>
                  <a:pt x="929345" y="481315"/>
                  <a:pt x="944428" y="425024"/>
                  <a:pt x="988451" y="399607"/>
                </a:cubicBezTo>
                <a:lnTo>
                  <a:pt x="1307279" y="215532"/>
                </a:lnTo>
                <a:cubicBezTo>
                  <a:pt x="1351301" y="190115"/>
                  <a:pt x="1407593" y="205198"/>
                  <a:pt x="1433009" y="249221"/>
                </a:cubicBezTo>
                <a:lnTo>
                  <a:pt x="1560973" y="470861"/>
                </a:lnTo>
                <a:lnTo>
                  <a:pt x="1579203" y="462827"/>
                </a:lnTo>
                <a:cubicBezTo>
                  <a:pt x="1681950" y="422630"/>
                  <a:pt x="1788903" y="390824"/>
                  <a:pt x="1899218" y="368250"/>
                </a:cubicBezTo>
                <a:lnTo>
                  <a:pt x="2019612" y="349876"/>
                </a:lnTo>
                <a:lnTo>
                  <a:pt x="2019612" y="92042"/>
                </a:lnTo>
                <a:cubicBezTo>
                  <a:pt x="2019612" y="41208"/>
                  <a:pt x="2060820" y="0"/>
                  <a:pt x="211165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5">
            <a:extLst>
              <a:ext uri="{FF2B5EF4-FFF2-40B4-BE49-F238E27FC236}">
                <a16:creationId xmlns:a16="http://schemas.microsoft.com/office/drawing/2014/main" id="{2D9A2D6F-1CEE-40B5-9107-01BB52A418BE}"/>
              </a:ext>
            </a:extLst>
          </p:cNvPr>
          <p:cNvSpPr>
            <a:spLocks noChangeAspect="1"/>
          </p:cNvSpPr>
          <p:nvPr/>
        </p:nvSpPr>
        <p:spPr>
          <a:xfrm>
            <a:off x="7073915" y="4366456"/>
            <a:ext cx="2144696" cy="2129359"/>
          </a:xfrm>
          <a:custGeom>
            <a:avLst/>
            <a:gdLst>
              <a:gd name="connsiteX0" fmla="*/ 2295728 w 4591457"/>
              <a:gd name="connsiteY0" fmla="*/ 665180 h 4591456"/>
              <a:gd name="connsiteX1" fmla="*/ 665180 w 4591457"/>
              <a:gd name="connsiteY1" fmla="*/ 2295728 h 4591456"/>
              <a:gd name="connsiteX2" fmla="*/ 2295728 w 4591457"/>
              <a:gd name="connsiteY2" fmla="*/ 3926276 h 4591456"/>
              <a:gd name="connsiteX3" fmla="*/ 3926276 w 4591457"/>
              <a:gd name="connsiteY3" fmla="*/ 2295728 h 4591456"/>
              <a:gd name="connsiteX4" fmla="*/ 2295728 w 4591457"/>
              <a:gd name="connsiteY4" fmla="*/ 665180 h 4591456"/>
              <a:gd name="connsiteX5" fmla="*/ 2111653 w 4591457"/>
              <a:gd name="connsiteY5" fmla="*/ 0 h 4591456"/>
              <a:gd name="connsiteX6" fmla="*/ 2479804 w 4591457"/>
              <a:gd name="connsiteY6" fmla="*/ 0 h 4591456"/>
              <a:gd name="connsiteX7" fmla="*/ 2571845 w 4591457"/>
              <a:gd name="connsiteY7" fmla="*/ 92042 h 4591456"/>
              <a:gd name="connsiteX8" fmla="*/ 2571845 w 4591457"/>
              <a:gd name="connsiteY8" fmla="*/ 349876 h 4591456"/>
              <a:gd name="connsiteX9" fmla="*/ 2692238 w 4591457"/>
              <a:gd name="connsiteY9" fmla="*/ 368250 h 4591456"/>
              <a:gd name="connsiteX10" fmla="*/ 3012253 w 4591457"/>
              <a:gd name="connsiteY10" fmla="*/ 462827 h 4591456"/>
              <a:gd name="connsiteX11" fmla="*/ 3030484 w 4591457"/>
              <a:gd name="connsiteY11" fmla="*/ 470861 h 4591456"/>
              <a:gd name="connsiteX12" fmla="*/ 3158448 w 4591457"/>
              <a:gd name="connsiteY12" fmla="*/ 249221 h 4591456"/>
              <a:gd name="connsiteX13" fmla="*/ 3284179 w 4591457"/>
              <a:gd name="connsiteY13" fmla="*/ 215532 h 4591456"/>
              <a:gd name="connsiteX14" fmla="*/ 3603007 w 4591457"/>
              <a:gd name="connsiteY14" fmla="*/ 399607 h 4591456"/>
              <a:gd name="connsiteX15" fmla="*/ 3636696 w 4591457"/>
              <a:gd name="connsiteY15" fmla="*/ 525338 h 4591456"/>
              <a:gd name="connsiteX16" fmla="*/ 3508038 w 4591457"/>
              <a:gd name="connsiteY16" fmla="*/ 748181 h 4591456"/>
              <a:gd name="connsiteX17" fmla="*/ 3571525 w 4591457"/>
              <a:gd name="connsiteY17" fmla="*/ 797946 h 4591456"/>
              <a:gd name="connsiteX18" fmla="*/ 3800670 w 4591457"/>
              <a:gd name="connsiteY18" fmla="*/ 1028376 h 4591456"/>
              <a:gd name="connsiteX19" fmla="*/ 3843586 w 4591457"/>
              <a:gd name="connsiteY19" fmla="*/ 1083241 h 4591456"/>
              <a:gd name="connsiteX20" fmla="*/ 4066119 w 4591457"/>
              <a:gd name="connsiteY20" fmla="*/ 954761 h 4591456"/>
              <a:gd name="connsiteX21" fmla="*/ 4191850 w 4591457"/>
              <a:gd name="connsiteY21" fmla="*/ 988450 h 4591456"/>
              <a:gd name="connsiteX22" fmla="*/ 4375925 w 4591457"/>
              <a:gd name="connsiteY22" fmla="*/ 1307278 h 4591456"/>
              <a:gd name="connsiteX23" fmla="*/ 4342236 w 4591457"/>
              <a:gd name="connsiteY23" fmla="*/ 1433009 h 4591456"/>
              <a:gd name="connsiteX24" fmla="*/ 4120248 w 4591457"/>
              <a:gd name="connsiteY24" fmla="*/ 1561173 h 4591456"/>
              <a:gd name="connsiteX25" fmla="*/ 4157862 w 4591457"/>
              <a:gd name="connsiteY25" fmla="*/ 1659000 h 4591456"/>
              <a:gd name="connsiteX26" fmla="*/ 4232449 w 4591457"/>
              <a:gd name="connsiteY26" fmla="*/ 1947457 h 4591456"/>
              <a:gd name="connsiteX27" fmla="*/ 4242073 w 4591457"/>
              <a:gd name="connsiteY27" fmla="*/ 2019612 h 4591456"/>
              <a:gd name="connsiteX28" fmla="*/ 4499416 w 4591457"/>
              <a:gd name="connsiteY28" fmla="*/ 2019612 h 4591456"/>
              <a:gd name="connsiteX29" fmla="*/ 4591457 w 4591457"/>
              <a:gd name="connsiteY29" fmla="*/ 2111653 h 4591456"/>
              <a:gd name="connsiteX30" fmla="*/ 4591457 w 4591457"/>
              <a:gd name="connsiteY30" fmla="*/ 2479804 h 4591456"/>
              <a:gd name="connsiteX31" fmla="*/ 4499416 w 4591457"/>
              <a:gd name="connsiteY31" fmla="*/ 2571845 h 4591456"/>
              <a:gd name="connsiteX32" fmla="*/ 4242073 w 4591457"/>
              <a:gd name="connsiteY32" fmla="*/ 2571845 h 4591456"/>
              <a:gd name="connsiteX33" fmla="*/ 4232449 w 4591457"/>
              <a:gd name="connsiteY33" fmla="*/ 2644000 h 4591456"/>
              <a:gd name="connsiteX34" fmla="*/ 4157862 w 4591457"/>
              <a:gd name="connsiteY34" fmla="*/ 2932457 h 4591456"/>
              <a:gd name="connsiteX35" fmla="*/ 4120248 w 4591457"/>
              <a:gd name="connsiteY35" fmla="*/ 3030283 h 4591456"/>
              <a:gd name="connsiteX36" fmla="*/ 4342236 w 4591457"/>
              <a:gd name="connsiteY36" fmla="*/ 3158448 h 4591456"/>
              <a:gd name="connsiteX37" fmla="*/ 4375925 w 4591457"/>
              <a:gd name="connsiteY37" fmla="*/ 3284178 h 4591456"/>
              <a:gd name="connsiteX38" fmla="*/ 4191850 w 4591457"/>
              <a:gd name="connsiteY38" fmla="*/ 3603006 h 4591456"/>
              <a:gd name="connsiteX39" fmla="*/ 4066119 w 4591457"/>
              <a:gd name="connsiteY39" fmla="*/ 3636696 h 4591456"/>
              <a:gd name="connsiteX40" fmla="*/ 3843586 w 4591457"/>
              <a:gd name="connsiteY40" fmla="*/ 3508216 h 4591456"/>
              <a:gd name="connsiteX41" fmla="*/ 3800670 w 4591457"/>
              <a:gd name="connsiteY41" fmla="*/ 3563081 h 4591456"/>
              <a:gd name="connsiteX42" fmla="*/ 3571525 w 4591457"/>
              <a:gd name="connsiteY42" fmla="*/ 3793511 h 4591456"/>
              <a:gd name="connsiteX43" fmla="*/ 3508038 w 4591457"/>
              <a:gd name="connsiteY43" fmla="*/ 3843276 h 4591456"/>
              <a:gd name="connsiteX44" fmla="*/ 3636696 w 4591457"/>
              <a:gd name="connsiteY44" fmla="*/ 4066119 h 4591456"/>
              <a:gd name="connsiteX45" fmla="*/ 3603007 w 4591457"/>
              <a:gd name="connsiteY45" fmla="*/ 4191849 h 4591456"/>
              <a:gd name="connsiteX46" fmla="*/ 3284179 w 4591457"/>
              <a:gd name="connsiteY46" fmla="*/ 4375925 h 4591456"/>
              <a:gd name="connsiteX47" fmla="*/ 3158448 w 4591457"/>
              <a:gd name="connsiteY47" fmla="*/ 4342235 h 4591456"/>
              <a:gd name="connsiteX48" fmla="*/ 3030485 w 4591457"/>
              <a:gd name="connsiteY48" fmla="*/ 4120596 h 4591456"/>
              <a:gd name="connsiteX49" fmla="*/ 3012253 w 4591457"/>
              <a:gd name="connsiteY49" fmla="*/ 4128630 h 4591456"/>
              <a:gd name="connsiteX50" fmla="*/ 2692238 w 4591457"/>
              <a:gd name="connsiteY50" fmla="*/ 4223207 h 4591456"/>
              <a:gd name="connsiteX51" fmla="*/ 2571845 w 4591457"/>
              <a:gd name="connsiteY51" fmla="*/ 4241581 h 4591456"/>
              <a:gd name="connsiteX52" fmla="*/ 2571845 w 4591457"/>
              <a:gd name="connsiteY52" fmla="*/ 4499415 h 4591456"/>
              <a:gd name="connsiteX53" fmla="*/ 2479804 w 4591457"/>
              <a:gd name="connsiteY53" fmla="*/ 4591456 h 4591456"/>
              <a:gd name="connsiteX54" fmla="*/ 2111653 w 4591457"/>
              <a:gd name="connsiteY54" fmla="*/ 4591456 h 4591456"/>
              <a:gd name="connsiteX55" fmla="*/ 2019612 w 4591457"/>
              <a:gd name="connsiteY55" fmla="*/ 4499415 h 4591456"/>
              <a:gd name="connsiteX56" fmla="*/ 2019612 w 4591457"/>
              <a:gd name="connsiteY56" fmla="*/ 4241581 h 4591456"/>
              <a:gd name="connsiteX57" fmla="*/ 1899218 w 4591457"/>
              <a:gd name="connsiteY57" fmla="*/ 4223207 h 4591456"/>
              <a:gd name="connsiteX58" fmla="*/ 1579203 w 4591457"/>
              <a:gd name="connsiteY58" fmla="*/ 4128630 h 4591456"/>
              <a:gd name="connsiteX59" fmla="*/ 1560973 w 4591457"/>
              <a:gd name="connsiteY59" fmla="*/ 4120596 h 4591456"/>
              <a:gd name="connsiteX60" fmla="*/ 1433009 w 4591457"/>
              <a:gd name="connsiteY60" fmla="*/ 4342235 h 4591456"/>
              <a:gd name="connsiteX61" fmla="*/ 1307279 w 4591457"/>
              <a:gd name="connsiteY61" fmla="*/ 4375925 h 4591456"/>
              <a:gd name="connsiteX62" fmla="*/ 988451 w 4591457"/>
              <a:gd name="connsiteY62" fmla="*/ 4191849 h 4591456"/>
              <a:gd name="connsiteX63" fmla="*/ 954761 w 4591457"/>
              <a:gd name="connsiteY63" fmla="*/ 4066119 h 4591456"/>
              <a:gd name="connsiteX64" fmla="*/ 1083420 w 4591457"/>
              <a:gd name="connsiteY64" fmla="*/ 3843276 h 4591456"/>
              <a:gd name="connsiteX65" fmla="*/ 1019932 w 4591457"/>
              <a:gd name="connsiteY65" fmla="*/ 3793511 h 4591456"/>
              <a:gd name="connsiteX66" fmla="*/ 790786 w 4591457"/>
              <a:gd name="connsiteY66" fmla="*/ 3563081 h 4591456"/>
              <a:gd name="connsiteX67" fmla="*/ 747871 w 4591457"/>
              <a:gd name="connsiteY67" fmla="*/ 3508216 h 4591456"/>
              <a:gd name="connsiteX68" fmla="*/ 525338 w 4591457"/>
              <a:gd name="connsiteY68" fmla="*/ 3636696 h 4591456"/>
              <a:gd name="connsiteX69" fmla="*/ 399608 w 4591457"/>
              <a:gd name="connsiteY69" fmla="*/ 3603006 h 4591456"/>
              <a:gd name="connsiteX70" fmla="*/ 215532 w 4591457"/>
              <a:gd name="connsiteY70" fmla="*/ 3284178 h 4591456"/>
              <a:gd name="connsiteX71" fmla="*/ 249221 w 4591457"/>
              <a:gd name="connsiteY71" fmla="*/ 3158448 h 4591456"/>
              <a:gd name="connsiteX72" fmla="*/ 471209 w 4591457"/>
              <a:gd name="connsiteY72" fmla="*/ 3030283 h 4591456"/>
              <a:gd name="connsiteX73" fmla="*/ 433594 w 4591457"/>
              <a:gd name="connsiteY73" fmla="*/ 2932457 h 4591456"/>
              <a:gd name="connsiteX74" fmla="*/ 359008 w 4591457"/>
              <a:gd name="connsiteY74" fmla="*/ 2644000 h 4591456"/>
              <a:gd name="connsiteX75" fmla="*/ 349383 w 4591457"/>
              <a:gd name="connsiteY75" fmla="*/ 2571845 h 4591456"/>
              <a:gd name="connsiteX76" fmla="*/ 92041 w 4591457"/>
              <a:gd name="connsiteY76" fmla="*/ 2571845 h 4591456"/>
              <a:gd name="connsiteX77" fmla="*/ 0 w 4591457"/>
              <a:gd name="connsiteY77" fmla="*/ 2479804 h 4591456"/>
              <a:gd name="connsiteX78" fmla="*/ 0 w 4591457"/>
              <a:gd name="connsiteY78" fmla="*/ 2111653 h 4591456"/>
              <a:gd name="connsiteX79" fmla="*/ 92041 w 4591457"/>
              <a:gd name="connsiteY79" fmla="*/ 2019612 h 4591456"/>
              <a:gd name="connsiteX80" fmla="*/ 349383 w 4591457"/>
              <a:gd name="connsiteY80" fmla="*/ 2019612 h 4591456"/>
              <a:gd name="connsiteX81" fmla="*/ 359008 w 4591457"/>
              <a:gd name="connsiteY81" fmla="*/ 1947457 h 4591456"/>
              <a:gd name="connsiteX82" fmla="*/ 433594 w 4591457"/>
              <a:gd name="connsiteY82" fmla="*/ 1659000 h 4591456"/>
              <a:gd name="connsiteX83" fmla="*/ 471209 w 4591457"/>
              <a:gd name="connsiteY83" fmla="*/ 1561173 h 4591456"/>
              <a:gd name="connsiteX84" fmla="*/ 249221 w 4591457"/>
              <a:gd name="connsiteY84" fmla="*/ 1433009 h 4591456"/>
              <a:gd name="connsiteX85" fmla="*/ 215532 w 4591457"/>
              <a:gd name="connsiteY85" fmla="*/ 1307278 h 4591456"/>
              <a:gd name="connsiteX86" fmla="*/ 399608 w 4591457"/>
              <a:gd name="connsiteY86" fmla="*/ 988450 h 4591456"/>
              <a:gd name="connsiteX87" fmla="*/ 525338 w 4591457"/>
              <a:gd name="connsiteY87" fmla="*/ 954761 h 4591456"/>
              <a:gd name="connsiteX88" fmla="*/ 747871 w 4591457"/>
              <a:gd name="connsiteY88" fmla="*/ 1083240 h 4591456"/>
              <a:gd name="connsiteX89" fmla="*/ 790786 w 4591457"/>
              <a:gd name="connsiteY89" fmla="*/ 1028376 h 4591456"/>
              <a:gd name="connsiteX90" fmla="*/ 1019932 w 4591457"/>
              <a:gd name="connsiteY90" fmla="*/ 797945 h 4591456"/>
              <a:gd name="connsiteX91" fmla="*/ 1083420 w 4591457"/>
              <a:gd name="connsiteY91" fmla="*/ 748180 h 4591456"/>
              <a:gd name="connsiteX92" fmla="*/ 954761 w 4591457"/>
              <a:gd name="connsiteY92" fmla="*/ 525338 h 4591456"/>
              <a:gd name="connsiteX93" fmla="*/ 988451 w 4591457"/>
              <a:gd name="connsiteY93" fmla="*/ 399607 h 4591456"/>
              <a:gd name="connsiteX94" fmla="*/ 1307279 w 4591457"/>
              <a:gd name="connsiteY94" fmla="*/ 215532 h 4591456"/>
              <a:gd name="connsiteX95" fmla="*/ 1433009 w 4591457"/>
              <a:gd name="connsiteY95" fmla="*/ 249221 h 4591456"/>
              <a:gd name="connsiteX96" fmla="*/ 1560973 w 4591457"/>
              <a:gd name="connsiteY96" fmla="*/ 470861 h 4591456"/>
              <a:gd name="connsiteX97" fmla="*/ 1579203 w 4591457"/>
              <a:gd name="connsiteY97" fmla="*/ 462827 h 4591456"/>
              <a:gd name="connsiteX98" fmla="*/ 1899218 w 4591457"/>
              <a:gd name="connsiteY98" fmla="*/ 368250 h 4591456"/>
              <a:gd name="connsiteX99" fmla="*/ 2019612 w 4591457"/>
              <a:gd name="connsiteY99" fmla="*/ 349876 h 4591456"/>
              <a:gd name="connsiteX100" fmla="*/ 2019612 w 4591457"/>
              <a:gd name="connsiteY100" fmla="*/ 92042 h 4591456"/>
              <a:gd name="connsiteX101" fmla="*/ 2111653 w 4591457"/>
              <a:gd name="connsiteY101" fmla="*/ 0 h 459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591457" h="4591456">
                <a:moveTo>
                  <a:pt x="2295728" y="665180"/>
                </a:moveTo>
                <a:cubicBezTo>
                  <a:pt x="1395201" y="665180"/>
                  <a:pt x="665180" y="1395201"/>
                  <a:pt x="665180" y="2295728"/>
                </a:cubicBezTo>
                <a:cubicBezTo>
                  <a:pt x="665180" y="3196255"/>
                  <a:pt x="1395201" y="3926276"/>
                  <a:pt x="2295728" y="3926276"/>
                </a:cubicBezTo>
                <a:cubicBezTo>
                  <a:pt x="3196255" y="3926276"/>
                  <a:pt x="3926276" y="3196255"/>
                  <a:pt x="3926276" y="2295728"/>
                </a:cubicBezTo>
                <a:cubicBezTo>
                  <a:pt x="3926276" y="1395201"/>
                  <a:pt x="3196255" y="665180"/>
                  <a:pt x="2295728" y="665180"/>
                </a:cubicBezTo>
                <a:close/>
                <a:moveTo>
                  <a:pt x="2111653" y="0"/>
                </a:moveTo>
                <a:lnTo>
                  <a:pt x="2479804" y="0"/>
                </a:lnTo>
                <a:cubicBezTo>
                  <a:pt x="2530637" y="0"/>
                  <a:pt x="2571845" y="41208"/>
                  <a:pt x="2571845" y="92042"/>
                </a:cubicBezTo>
                <a:lnTo>
                  <a:pt x="2571845" y="349876"/>
                </a:lnTo>
                <a:lnTo>
                  <a:pt x="2692238" y="368250"/>
                </a:lnTo>
                <a:cubicBezTo>
                  <a:pt x="2802554" y="390824"/>
                  <a:pt x="2909507" y="422631"/>
                  <a:pt x="3012253" y="462827"/>
                </a:cubicBezTo>
                <a:lnTo>
                  <a:pt x="3030484" y="470861"/>
                </a:lnTo>
                <a:lnTo>
                  <a:pt x="3158448" y="249221"/>
                </a:lnTo>
                <a:cubicBezTo>
                  <a:pt x="3183865" y="205198"/>
                  <a:pt x="3240156" y="190115"/>
                  <a:pt x="3284179" y="215532"/>
                </a:cubicBezTo>
                <a:lnTo>
                  <a:pt x="3603007" y="399607"/>
                </a:lnTo>
                <a:cubicBezTo>
                  <a:pt x="3647029" y="425024"/>
                  <a:pt x="3662113" y="481315"/>
                  <a:pt x="3636696" y="525338"/>
                </a:cubicBezTo>
                <a:lnTo>
                  <a:pt x="3508038" y="748181"/>
                </a:lnTo>
                <a:lnTo>
                  <a:pt x="3571525" y="797946"/>
                </a:lnTo>
                <a:cubicBezTo>
                  <a:pt x="3654078" y="868332"/>
                  <a:pt x="3730741" y="945423"/>
                  <a:pt x="3800670" y="1028376"/>
                </a:cubicBezTo>
                <a:lnTo>
                  <a:pt x="3843586" y="1083241"/>
                </a:lnTo>
                <a:lnTo>
                  <a:pt x="4066119" y="954761"/>
                </a:lnTo>
                <a:cubicBezTo>
                  <a:pt x="4110142" y="929345"/>
                  <a:pt x="4166433" y="944428"/>
                  <a:pt x="4191850" y="988450"/>
                </a:cubicBezTo>
                <a:lnTo>
                  <a:pt x="4375925" y="1307278"/>
                </a:lnTo>
                <a:cubicBezTo>
                  <a:pt x="4401342" y="1351301"/>
                  <a:pt x="4386259" y="1407592"/>
                  <a:pt x="4342236" y="1433009"/>
                </a:cubicBezTo>
                <a:lnTo>
                  <a:pt x="4120248" y="1561173"/>
                </a:lnTo>
                <a:lnTo>
                  <a:pt x="4157862" y="1659000"/>
                </a:lnTo>
                <a:cubicBezTo>
                  <a:pt x="4189722" y="1752197"/>
                  <a:pt x="4214781" y="1848547"/>
                  <a:pt x="4232449" y="1947457"/>
                </a:cubicBezTo>
                <a:lnTo>
                  <a:pt x="4242073" y="2019612"/>
                </a:lnTo>
                <a:lnTo>
                  <a:pt x="4499416" y="2019612"/>
                </a:lnTo>
                <a:cubicBezTo>
                  <a:pt x="4550249" y="2019612"/>
                  <a:pt x="4591457" y="2060820"/>
                  <a:pt x="4591457" y="2111653"/>
                </a:cubicBezTo>
                <a:lnTo>
                  <a:pt x="4591457" y="2479804"/>
                </a:lnTo>
                <a:cubicBezTo>
                  <a:pt x="4591457" y="2530637"/>
                  <a:pt x="4550249" y="2571845"/>
                  <a:pt x="4499416" y="2571845"/>
                </a:cubicBezTo>
                <a:lnTo>
                  <a:pt x="4242073" y="2571845"/>
                </a:lnTo>
                <a:lnTo>
                  <a:pt x="4232449" y="2644000"/>
                </a:lnTo>
                <a:cubicBezTo>
                  <a:pt x="4214781" y="2742910"/>
                  <a:pt x="4189722" y="2839260"/>
                  <a:pt x="4157862" y="2932457"/>
                </a:cubicBezTo>
                <a:lnTo>
                  <a:pt x="4120248" y="3030283"/>
                </a:lnTo>
                <a:lnTo>
                  <a:pt x="4342236" y="3158448"/>
                </a:lnTo>
                <a:cubicBezTo>
                  <a:pt x="4386259" y="3183864"/>
                  <a:pt x="4401342" y="3240156"/>
                  <a:pt x="4375925" y="3284178"/>
                </a:cubicBezTo>
                <a:lnTo>
                  <a:pt x="4191850" y="3603006"/>
                </a:lnTo>
                <a:cubicBezTo>
                  <a:pt x="4166433" y="3647029"/>
                  <a:pt x="4110142" y="3662112"/>
                  <a:pt x="4066119" y="3636696"/>
                </a:cubicBezTo>
                <a:lnTo>
                  <a:pt x="3843586" y="3508216"/>
                </a:lnTo>
                <a:lnTo>
                  <a:pt x="3800670" y="3563081"/>
                </a:lnTo>
                <a:cubicBezTo>
                  <a:pt x="3730741" y="3646034"/>
                  <a:pt x="3654078" y="3723125"/>
                  <a:pt x="3571525" y="3793511"/>
                </a:cubicBezTo>
                <a:lnTo>
                  <a:pt x="3508038" y="3843276"/>
                </a:lnTo>
                <a:lnTo>
                  <a:pt x="3636696" y="4066119"/>
                </a:lnTo>
                <a:cubicBezTo>
                  <a:pt x="3662113" y="4110142"/>
                  <a:pt x="3647029" y="4166433"/>
                  <a:pt x="3603007" y="4191849"/>
                </a:cubicBezTo>
                <a:lnTo>
                  <a:pt x="3284179" y="4375925"/>
                </a:lnTo>
                <a:cubicBezTo>
                  <a:pt x="3240156" y="4401341"/>
                  <a:pt x="3183865" y="4386258"/>
                  <a:pt x="3158448" y="4342235"/>
                </a:cubicBezTo>
                <a:lnTo>
                  <a:pt x="3030485" y="4120596"/>
                </a:lnTo>
                <a:lnTo>
                  <a:pt x="3012253" y="4128630"/>
                </a:lnTo>
                <a:cubicBezTo>
                  <a:pt x="2909507" y="4168826"/>
                  <a:pt x="2802554" y="4200633"/>
                  <a:pt x="2692238" y="4223207"/>
                </a:cubicBezTo>
                <a:lnTo>
                  <a:pt x="2571845" y="4241581"/>
                </a:lnTo>
                <a:lnTo>
                  <a:pt x="2571845" y="4499415"/>
                </a:lnTo>
                <a:cubicBezTo>
                  <a:pt x="2571845" y="4550248"/>
                  <a:pt x="2530637" y="4591456"/>
                  <a:pt x="2479804" y="4591456"/>
                </a:cubicBezTo>
                <a:lnTo>
                  <a:pt x="2111653" y="4591456"/>
                </a:lnTo>
                <a:cubicBezTo>
                  <a:pt x="2060820" y="4591456"/>
                  <a:pt x="2019612" y="4550248"/>
                  <a:pt x="2019612" y="4499415"/>
                </a:cubicBezTo>
                <a:lnTo>
                  <a:pt x="2019612" y="4241581"/>
                </a:lnTo>
                <a:lnTo>
                  <a:pt x="1899218" y="4223207"/>
                </a:lnTo>
                <a:cubicBezTo>
                  <a:pt x="1788903" y="4200633"/>
                  <a:pt x="1681950" y="4168826"/>
                  <a:pt x="1579203" y="4128630"/>
                </a:cubicBezTo>
                <a:lnTo>
                  <a:pt x="1560973" y="4120596"/>
                </a:lnTo>
                <a:lnTo>
                  <a:pt x="1433009" y="4342235"/>
                </a:lnTo>
                <a:cubicBezTo>
                  <a:pt x="1407593" y="4386258"/>
                  <a:pt x="1351301" y="4401341"/>
                  <a:pt x="1307279" y="4375925"/>
                </a:cubicBezTo>
                <a:lnTo>
                  <a:pt x="988451" y="4191849"/>
                </a:lnTo>
                <a:cubicBezTo>
                  <a:pt x="944428" y="4166433"/>
                  <a:pt x="929345" y="4110142"/>
                  <a:pt x="954761" y="4066119"/>
                </a:cubicBezTo>
                <a:lnTo>
                  <a:pt x="1083420" y="3843276"/>
                </a:lnTo>
                <a:lnTo>
                  <a:pt x="1019932" y="3793511"/>
                </a:lnTo>
                <a:cubicBezTo>
                  <a:pt x="937378" y="3723125"/>
                  <a:pt x="860716" y="3646034"/>
                  <a:pt x="790786" y="3563081"/>
                </a:cubicBezTo>
                <a:lnTo>
                  <a:pt x="747871" y="3508216"/>
                </a:lnTo>
                <a:lnTo>
                  <a:pt x="525338" y="3636696"/>
                </a:lnTo>
                <a:cubicBezTo>
                  <a:pt x="481315" y="3662112"/>
                  <a:pt x="425024" y="3647029"/>
                  <a:pt x="399608" y="3603006"/>
                </a:cubicBezTo>
                <a:lnTo>
                  <a:pt x="215532" y="3284178"/>
                </a:lnTo>
                <a:cubicBezTo>
                  <a:pt x="190115" y="3240156"/>
                  <a:pt x="205199" y="3183864"/>
                  <a:pt x="249221" y="3158448"/>
                </a:cubicBezTo>
                <a:lnTo>
                  <a:pt x="471209" y="3030283"/>
                </a:lnTo>
                <a:lnTo>
                  <a:pt x="433594" y="2932457"/>
                </a:lnTo>
                <a:cubicBezTo>
                  <a:pt x="401735" y="2839260"/>
                  <a:pt x="376676" y="2742910"/>
                  <a:pt x="359008" y="2644000"/>
                </a:cubicBezTo>
                <a:lnTo>
                  <a:pt x="349383" y="2571845"/>
                </a:lnTo>
                <a:lnTo>
                  <a:pt x="92041" y="2571845"/>
                </a:lnTo>
                <a:cubicBezTo>
                  <a:pt x="41208" y="2571845"/>
                  <a:pt x="0" y="2530637"/>
                  <a:pt x="0" y="2479804"/>
                </a:cubicBezTo>
                <a:lnTo>
                  <a:pt x="0" y="2111653"/>
                </a:lnTo>
                <a:cubicBezTo>
                  <a:pt x="0" y="2060820"/>
                  <a:pt x="41208" y="2019612"/>
                  <a:pt x="92041" y="2019612"/>
                </a:cubicBezTo>
                <a:lnTo>
                  <a:pt x="349383" y="2019612"/>
                </a:lnTo>
                <a:lnTo>
                  <a:pt x="359008" y="1947457"/>
                </a:lnTo>
                <a:cubicBezTo>
                  <a:pt x="376676" y="1848547"/>
                  <a:pt x="401735" y="1752197"/>
                  <a:pt x="433594" y="1659000"/>
                </a:cubicBezTo>
                <a:lnTo>
                  <a:pt x="471209" y="1561173"/>
                </a:lnTo>
                <a:lnTo>
                  <a:pt x="249221" y="1433009"/>
                </a:lnTo>
                <a:cubicBezTo>
                  <a:pt x="205199" y="1407592"/>
                  <a:pt x="190115" y="1351301"/>
                  <a:pt x="215532" y="1307278"/>
                </a:cubicBezTo>
                <a:lnTo>
                  <a:pt x="399608" y="988450"/>
                </a:lnTo>
                <a:cubicBezTo>
                  <a:pt x="425024" y="944427"/>
                  <a:pt x="481315" y="929344"/>
                  <a:pt x="525338" y="954761"/>
                </a:cubicBezTo>
                <a:lnTo>
                  <a:pt x="747871" y="1083240"/>
                </a:lnTo>
                <a:lnTo>
                  <a:pt x="790786" y="1028376"/>
                </a:lnTo>
                <a:cubicBezTo>
                  <a:pt x="860716" y="945423"/>
                  <a:pt x="937378" y="868332"/>
                  <a:pt x="1019932" y="797945"/>
                </a:cubicBezTo>
                <a:lnTo>
                  <a:pt x="1083420" y="748180"/>
                </a:lnTo>
                <a:lnTo>
                  <a:pt x="954761" y="525338"/>
                </a:lnTo>
                <a:cubicBezTo>
                  <a:pt x="929345" y="481315"/>
                  <a:pt x="944428" y="425024"/>
                  <a:pt x="988451" y="399607"/>
                </a:cubicBezTo>
                <a:lnTo>
                  <a:pt x="1307279" y="215532"/>
                </a:lnTo>
                <a:cubicBezTo>
                  <a:pt x="1351301" y="190115"/>
                  <a:pt x="1407593" y="205198"/>
                  <a:pt x="1433009" y="249221"/>
                </a:cubicBezTo>
                <a:lnTo>
                  <a:pt x="1560973" y="470861"/>
                </a:lnTo>
                <a:lnTo>
                  <a:pt x="1579203" y="462827"/>
                </a:lnTo>
                <a:cubicBezTo>
                  <a:pt x="1681950" y="422630"/>
                  <a:pt x="1788903" y="390824"/>
                  <a:pt x="1899218" y="368250"/>
                </a:cubicBezTo>
                <a:lnTo>
                  <a:pt x="2019612" y="349876"/>
                </a:lnTo>
                <a:lnTo>
                  <a:pt x="2019612" y="92042"/>
                </a:lnTo>
                <a:cubicBezTo>
                  <a:pt x="2019612" y="41208"/>
                  <a:pt x="2060820" y="0"/>
                  <a:pt x="211165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0840176-D5FA-431B-9C92-23EC8A442A3D}"/>
              </a:ext>
            </a:extLst>
          </p:cNvPr>
          <p:cNvPicPr/>
          <p:nvPr/>
        </p:nvPicPr>
        <p:blipFill rotWithShape="1">
          <a:blip r:embed="rId3"/>
          <a:srcRect l="56808" t="84790" r="5915"/>
          <a:stretch/>
        </p:blipFill>
        <p:spPr>
          <a:xfrm>
            <a:off x="9559650" y="4694438"/>
            <a:ext cx="1027592" cy="48197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4F9EB1A-BE1B-41A9-8F1F-B65840FB8D0D}"/>
              </a:ext>
            </a:extLst>
          </p:cNvPr>
          <p:cNvPicPr/>
          <p:nvPr/>
        </p:nvPicPr>
        <p:blipFill rotWithShape="1">
          <a:blip r:embed="rId3"/>
          <a:srcRect l="7664" t="84790" r="43164"/>
          <a:stretch/>
        </p:blipFill>
        <p:spPr>
          <a:xfrm>
            <a:off x="9251598" y="4163719"/>
            <a:ext cx="1492565" cy="530719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63B3AC3-CEA0-4A80-998B-115567BA7FAA}"/>
              </a:ext>
            </a:extLst>
          </p:cNvPr>
          <p:cNvSpPr txBox="1"/>
          <p:nvPr/>
        </p:nvSpPr>
        <p:spPr>
          <a:xfrm>
            <a:off x="8951591" y="1198414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Chemical probes/leads</a:t>
            </a:r>
          </a:p>
        </p:txBody>
      </p:sp>
      <p:sp>
        <p:nvSpPr>
          <p:cNvPr id="79" name="Freeform 93">
            <a:extLst>
              <a:ext uri="{FF2B5EF4-FFF2-40B4-BE49-F238E27FC236}">
                <a16:creationId xmlns:a16="http://schemas.microsoft.com/office/drawing/2014/main" id="{2F075C25-86BF-48D0-A575-12717C18BA75}"/>
              </a:ext>
            </a:extLst>
          </p:cNvPr>
          <p:cNvSpPr/>
          <p:nvPr/>
        </p:nvSpPr>
        <p:spPr>
          <a:xfrm>
            <a:off x="7130153" y="2335323"/>
            <a:ext cx="1731146" cy="597572"/>
          </a:xfrm>
          <a:custGeom>
            <a:avLst/>
            <a:gdLst>
              <a:gd name="connsiteX0" fmla="*/ 0 w 2743200"/>
              <a:gd name="connsiteY0" fmla="*/ 762178 h 1053739"/>
              <a:gd name="connsiteX1" fmla="*/ 775252 w 2743200"/>
              <a:gd name="connsiteY1" fmla="*/ 755551 h 1053739"/>
              <a:gd name="connsiteX2" fmla="*/ 1199321 w 2743200"/>
              <a:gd name="connsiteY2" fmla="*/ 33308 h 1053739"/>
              <a:gd name="connsiteX3" fmla="*/ 1663147 w 2743200"/>
              <a:gd name="connsiteY3" fmla="*/ 1053725 h 1053739"/>
              <a:gd name="connsiteX4" fmla="*/ 2160104 w 2743200"/>
              <a:gd name="connsiteY4" fmla="*/ 6804 h 1053739"/>
              <a:gd name="connsiteX5" fmla="*/ 2385391 w 2743200"/>
              <a:gd name="connsiteY5" fmla="*/ 609778 h 1053739"/>
              <a:gd name="connsiteX6" fmla="*/ 2743200 w 2743200"/>
              <a:gd name="connsiteY6" fmla="*/ 762178 h 105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3200" h="1053739">
                <a:moveTo>
                  <a:pt x="0" y="762178"/>
                </a:moveTo>
                <a:cubicBezTo>
                  <a:pt x="287682" y="819603"/>
                  <a:pt x="575365" y="877029"/>
                  <a:pt x="775252" y="755551"/>
                </a:cubicBezTo>
                <a:cubicBezTo>
                  <a:pt x="975139" y="634073"/>
                  <a:pt x="1051339" y="-16388"/>
                  <a:pt x="1199321" y="33308"/>
                </a:cubicBezTo>
                <a:cubicBezTo>
                  <a:pt x="1347304" y="83004"/>
                  <a:pt x="1503017" y="1058142"/>
                  <a:pt x="1663147" y="1053725"/>
                </a:cubicBezTo>
                <a:cubicBezTo>
                  <a:pt x="1823277" y="1049308"/>
                  <a:pt x="2039730" y="80795"/>
                  <a:pt x="2160104" y="6804"/>
                </a:cubicBezTo>
                <a:cubicBezTo>
                  <a:pt x="2280478" y="-67187"/>
                  <a:pt x="2288208" y="483882"/>
                  <a:pt x="2385391" y="609778"/>
                </a:cubicBezTo>
                <a:cubicBezTo>
                  <a:pt x="2482574" y="735674"/>
                  <a:pt x="2665896" y="746717"/>
                  <a:pt x="2743200" y="762178"/>
                </a:cubicBezTo>
              </a:path>
            </a:pathLst>
          </a:custGeom>
          <a:noFill/>
          <a:ln w="19050" cap="sq">
            <a:prstDash val="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B616CF7-1990-42A3-A8FF-FA3E049D5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3615" r="30319" b="9535"/>
          <a:stretch/>
        </p:blipFill>
        <p:spPr>
          <a:xfrm>
            <a:off x="4740952" y="1678381"/>
            <a:ext cx="2423723" cy="202884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483B254-8A07-4FE9-A335-D6CD56A73B26}"/>
              </a:ext>
            </a:extLst>
          </p:cNvPr>
          <p:cNvSpPr txBox="1"/>
          <p:nvPr/>
        </p:nvSpPr>
        <p:spPr>
          <a:xfrm>
            <a:off x="4520658" y="102526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Druggable target identification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4A2D4AF-FEBA-4CB4-866D-292D3FBE7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325" y="5001799"/>
            <a:ext cx="1242827" cy="813777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CB452DB-E416-438A-ACC2-AC999337A47F}"/>
              </a:ext>
            </a:extLst>
          </p:cNvPr>
          <p:cNvSpPr/>
          <p:nvPr/>
        </p:nvSpPr>
        <p:spPr>
          <a:xfrm rot="18345471">
            <a:off x="6835153" y="4119838"/>
            <a:ext cx="2880543" cy="2622594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Down">
              <a:avLst>
                <a:gd name="adj" fmla="val 21060257"/>
              </a:avLst>
            </a:prstTxWarp>
            <a:spAutoFit/>
          </a:bodyPr>
          <a:lstStyle/>
          <a:p>
            <a:pPr>
              <a:lnSpc>
                <a:spcPts val="1700"/>
              </a:lnSpc>
            </a:pPr>
            <a:r>
              <a:rPr lang="en-US" b="1" dirty="0"/>
              <a:t>Experimental Testing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8C9F3A-3A61-45FB-8802-70BDA0FFDB5C}"/>
              </a:ext>
            </a:extLst>
          </p:cNvPr>
          <p:cNvSpPr/>
          <p:nvPr/>
        </p:nvSpPr>
        <p:spPr>
          <a:xfrm rot="20975393">
            <a:off x="4966185" y="3397684"/>
            <a:ext cx="2901291" cy="2603839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Down">
              <a:avLst>
                <a:gd name="adj" fmla="val 21060257"/>
              </a:avLst>
            </a:prstTxWarp>
            <a:spAutoFit/>
          </a:bodyPr>
          <a:lstStyle/>
          <a:p>
            <a:pPr>
              <a:lnSpc>
                <a:spcPts val="1700"/>
              </a:lnSpc>
            </a:pPr>
            <a:r>
              <a:rPr lang="en-US" b="1" dirty="0"/>
              <a:t>AI-Driven Data Modeling </a:t>
            </a:r>
          </a:p>
          <a:p>
            <a:pPr>
              <a:lnSpc>
                <a:spcPts val="1700"/>
              </a:lnSpc>
            </a:pPr>
            <a:r>
              <a:rPr lang="en-US" b="1" dirty="0"/>
              <a:t>and Hit Compounds Nomination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3C1B1C1-06FF-4542-A83A-A8298BBE5AE6}"/>
              </a:ext>
            </a:extLst>
          </p:cNvPr>
          <p:cNvSpPr/>
          <p:nvPr/>
        </p:nvSpPr>
        <p:spPr>
          <a:xfrm rot="19152776">
            <a:off x="8555566" y="3397683"/>
            <a:ext cx="2901291" cy="2603839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Down">
              <a:avLst>
                <a:gd name="adj" fmla="val 20148993"/>
              </a:avLst>
            </a:prstTxWarp>
            <a:spAutoFit/>
          </a:bodyPr>
          <a:lstStyle/>
          <a:p>
            <a:pPr algn="ctr"/>
            <a:r>
              <a:rPr lang="en-US" b="1" dirty="0" err="1"/>
              <a:t>MedChem</a:t>
            </a:r>
            <a:r>
              <a:rPr lang="en-US" b="1" dirty="0"/>
              <a:t> Hit to Lead Optimization</a:t>
            </a:r>
          </a:p>
        </p:txBody>
      </p:sp>
      <p:sp>
        <p:nvSpPr>
          <p:cNvPr id="2" name="Google Shape;264;p51">
            <a:extLst>
              <a:ext uri="{FF2B5EF4-FFF2-40B4-BE49-F238E27FC236}">
                <a16:creationId xmlns:a16="http://schemas.microsoft.com/office/drawing/2014/main" id="{7BE90BE6-A1AB-4483-B010-41FD5DE159F8}"/>
              </a:ext>
            </a:extLst>
          </p:cNvPr>
          <p:cNvSpPr txBox="1">
            <a:spLocks/>
          </p:cNvSpPr>
          <p:nvPr/>
        </p:nvSpPr>
        <p:spPr>
          <a:xfrm>
            <a:off x="152400" y="42382"/>
            <a:ext cx="108204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7389"/>
              </a:buClr>
              <a:buSzPts val="2100"/>
              <a:buFont typeface="Avenir"/>
              <a:buNone/>
            </a:pPr>
            <a:r>
              <a:rPr lang="en-US" b="1" kern="0" dirty="0">
                <a:solidFill>
                  <a:schemeClr val="accent1">
                    <a:lumMod val="50000"/>
                  </a:schemeClr>
                </a:solidFill>
                <a:ea typeface="Montserrat"/>
                <a:cs typeface="Montserrat"/>
                <a:sym typeface="Montserrat"/>
              </a:rPr>
              <a:t>Challenge: AI-accelerated drug discovery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993D2-645C-4B2C-A832-EFA6732549F2}"/>
              </a:ext>
            </a:extLst>
          </p:cNvPr>
          <p:cNvSpPr/>
          <p:nvPr/>
        </p:nvSpPr>
        <p:spPr>
          <a:xfrm>
            <a:off x="6811408" y="1442010"/>
            <a:ext cx="2067702" cy="534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b="1" dirty="0">
                <a:solidFill>
                  <a:srgbClr val="FF0000"/>
                </a:solidFill>
              </a:rPr>
              <a:t>Problem: </a:t>
            </a:r>
          </a:p>
          <a:p>
            <a:pPr algn="ctr">
              <a:lnSpc>
                <a:spcPts val="1700"/>
              </a:lnSpc>
            </a:pPr>
            <a:r>
              <a:rPr lang="en-US" b="1" dirty="0">
                <a:solidFill>
                  <a:srgbClr val="FF0000"/>
                </a:solidFill>
              </a:rPr>
              <a:t>&gt; $2M,  18+ months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CEDCB-BB0F-4921-842E-586D4E97DF4A}"/>
              </a:ext>
            </a:extLst>
          </p:cNvPr>
          <p:cNvSpPr/>
          <p:nvPr/>
        </p:nvSpPr>
        <p:spPr>
          <a:xfrm>
            <a:off x="7052503" y="3336004"/>
            <a:ext cx="2067702" cy="53476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Solution: </a:t>
            </a:r>
          </a:p>
          <a:p>
            <a:pPr algn="ctr">
              <a:lnSpc>
                <a:spcPts val="17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$0.1M,  2 months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84A4D-EECE-4FD6-8677-3DEE0310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57E06-65B1-4561-B4E2-9393C2502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77" y="1306775"/>
            <a:ext cx="4585860" cy="4525963"/>
          </a:xfrm>
        </p:spPr>
        <p:txBody>
          <a:bodyPr/>
          <a:lstStyle/>
          <a:p>
            <a:r>
              <a:rPr lang="en-US" dirty="0"/>
              <a:t>Prediction of bound ligand structure and affinity</a:t>
            </a:r>
          </a:p>
          <a:p>
            <a:r>
              <a:rPr lang="en-US" dirty="0"/>
              <a:t>ML-accelerated forcefields</a:t>
            </a:r>
          </a:p>
          <a:p>
            <a:r>
              <a:rPr lang="en-US" dirty="0"/>
              <a:t>Prediction of synergistic drug combinations</a:t>
            </a:r>
          </a:p>
          <a:p>
            <a:r>
              <a:rPr lang="en-US" dirty="0"/>
              <a:t>Toxicity prediction for drugs/combinations</a:t>
            </a:r>
          </a:p>
          <a:p>
            <a:r>
              <a:rPr lang="en-US" dirty="0"/>
              <a:t>Knowledge graph modeling</a:t>
            </a:r>
          </a:p>
        </p:txBody>
      </p:sp>
    </p:spTree>
    <p:extLst>
      <p:ext uri="{BB962C8B-B14F-4D97-AF65-F5344CB8AC3E}">
        <p14:creationId xmlns:p14="http://schemas.microsoft.com/office/powerpoint/2010/main" val="372387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4" grpId="0" animBg="1"/>
      <p:bldP spid="75" grpId="0" animBg="1"/>
      <p:bldP spid="85" grpId="0"/>
      <p:bldP spid="86" grpId="0"/>
      <p:bldP spid="87" grpId="0"/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tificial intelligence mark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00" y="2624440"/>
            <a:ext cx="5690456" cy="35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55448" y="2534629"/>
            <a:ext cx="5289101" cy="4018571"/>
            <a:chOff x="25441" y="2514600"/>
            <a:chExt cx="4803611" cy="36497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0CE5B2-490F-CD45-9CE4-BED15DAED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9847"/>
            <a:stretch/>
          </p:blipFill>
          <p:spPr>
            <a:xfrm>
              <a:off x="25441" y="2514600"/>
              <a:ext cx="4803611" cy="344451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EC1614-C31C-A24B-B8D0-EB05AF6E5FDC}"/>
                </a:ext>
              </a:extLst>
            </p:cNvPr>
            <p:cNvSpPr txBox="1"/>
            <p:nvPr/>
          </p:nvSpPr>
          <p:spPr>
            <a:xfrm>
              <a:off x="1249658" y="5887305"/>
              <a:ext cx="15914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Source: BCC Research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0CE5B2-490F-CD45-9CE4-BED15DAED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498" b="68450"/>
            <a:stretch/>
          </p:blipFill>
          <p:spPr>
            <a:xfrm>
              <a:off x="752531" y="2674863"/>
              <a:ext cx="2088588" cy="108674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524749" y="1521169"/>
            <a:ext cx="321870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AI-driven drug discovery</a:t>
            </a:r>
          </a:p>
        </p:txBody>
      </p:sp>
      <p:pic>
        <p:nvPicPr>
          <p:cNvPr id="1032" name="Picture 8" descr="Image result for two arrows into on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32104"/>
            <a:ext cx="2514600" cy="319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77;p56">
            <a:extLst>
              <a:ext uri="{FF2B5EF4-FFF2-40B4-BE49-F238E27FC236}">
                <a16:creationId xmlns:a16="http://schemas.microsoft.com/office/drawing/2014/main" id="{25FC983F-7B89-4070-8FBB-AC03B1598D81}"/>
              </a:ext>
            </a:extLst>
          </p:cNvPr>
          <p:cNvSpPr txBox="1"/>
          <p:nvPr/>
        </p:nvSpPr>
        <p:spPr>
          <a:xfrm>
            <a:off x="609600" y="119408"/>
            <a:ext cx="10931177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BBE0E3">
                    <a:lumMod val="50000"/>
                  </a:srgb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AI and Drug Discovery: Bringing pharmacotherapy to new level 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BBE0E3">
                  <a:lumMod val="50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62" name="Picture 2" descr="Image result for olympic motto">
            <a:extLst>
              <a:ext uri="{FF2B5EF4-FFF2-40B4-BE49-F238E27FC236}">
                <a16:creationId xmlns:a16="http://schemas.microsoft.com/office/drawing/2014/main" id="{A3D5ADA9-DF99-4F3A-BEEB-53B64AD47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3" y="655699"/>
            <a:ext cx="2893766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olympic motto">
            <a:extLst>
              <a:ext uri="{FF2B5EF4-FFF2-40B4-BE49-F238E27FC236}">
                <a16:creationId xmlns:a16="http://schemas.microsoft.com/office/drawing/2014/main" id="{C5F7007C-D402-4ACA-BBAD-6F3EF39E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544" y="697168"/>
            <a:ext cx="2845683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F0A0A9-AF3A-4C88-93F2-1F22D45E7367}"/>
              </a:ext>
            </a:extLst>
          </p:cNvPr>
          <p:cNvSpPr txBox="1"/>
          <p:nvPr/>
        </p:nvSpPr>
        <p:spPr>
          <a:xfrm flipH="1">
            <a:off x="8448917" y="2077067"/>
            <a:ext cx="2667108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Faster, Cheaper, Personalized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D5D3C2-DE16-4115-9622-152950000481}"/>
              </a:ext>
            </a:extLst>
          </p:cNvPr>
          <p:cNvSpPr txBox="1"/>
          <p:nvPr/>
        </p:nvSpPr>
        <p:spPr>
          <a:xfrm flipH="1">
            <a:off x="8341201" y="747485"/>
            <a:ext cx="2845683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Citius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Insumptuosus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Personalis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8A0DE-A581-4901-B49B-1B83A77C9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733" y="1505223"/>
            <a:ext cx="369636" cy="557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9585F-28EC-41E4-9692-D7939549E9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6463" y="1570191"/>
            <a:ext cx="472157" cy="46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7C2E9-89DD-4AC4-84AB-5B2613D456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998" y="1265979"/>
            <a:ext cx="502573" cy="461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5601DB-94F2-4694-B809-9E629AACD9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968" r="4282"/>
          <a:stretch/>
        </p:blipFill>
        <p:spPr>
          <a:xfrm>
            <a:off x="10465163" y="1335142"/>
            <a:ext cx="531490" cy="257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F085AA-3513-4D25-BF55-B2E0E2D705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7645" y="1256721"/>
            <a:ext cx="398936" cy="47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31" name="TextBox 97"/>
          <p:cNvSpPr txBox="1">
            <a:spLocks noChangeArrowheads="1"/>
          </p:cNvSpPr>
          <p:nvPr/>
        </p:nvSpPr>
        <p:spPr bwMode="auto">
          <a:xfrm>
            <a:off x="1548912" y="-69776"/>
            <a:ext cx="55386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1798A9"/>
                </a:solidFill>
                <a:latin typeface="Arial"/>
                <a:cs typeface="Arial"/>
              </a:rPr>
              <a:t>Data Science and Data Cycle</a:t>
            </a:r>
          </a:p>
        </p:txBody>
      </p:sp>
      <p:sp>
        <p:nvSpPr>
          <p:cNvPr id="81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ru-RU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4" name="Rectangle 75"/>
          <p:cNvSpPr>
            <a:spLocks noChangeArrowheads="1"/>
          </p:cNvSpPr>
          <p:nvPr/>
        </p:nvSpPr>
        <p:spPr bwMode="auto">
          <a:xfrm>
            <a:off x="6646908" y="1268760"/>
            <a:ext cx="3941962" cy="34671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76" name="AutoShape 60"/>
          <p:cNvSpPr>
            <a:spLocks noChangeArrowheads="1"/>
          </p:cNvSpPr>
          <p:nvPr/>
        </p:nvSpPr>
        <p:spPr bwMode="auto">
          <a:xfrm rot="16200000">
            <a:off x="6534542" y="2510284"/>
            <a:ext cx="3167062" cy="1007865"/>
          </a:xfrm>
          <a:prstGeom prst="triangle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2C00E6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78" name="Rectangle 64"/>
          <p:cNvSpPr>
            <a:spLocks noChangeArrowheads="1"/>
          </p:cNvSpPr>
          <p:nvPr/>
        </p:nvSpPr>
        <p:spPr bwMode="auto">
          <a:xfrm>
            <a:off x="8622005" y="1430685"/>
            <a:ext cx="1223722" cy="3179762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80" name="Rectangle 58"/>
          <p:cNvSpPr>
            <a:spLocks noChangeArrowheads="1"/>
          </p:cNvSpPr>
          <p:nvPr/>
        </p:nvSpPr>
        <p:spPr bwMode="auto">
          <a:xfrm>
            <a:off x="8632584" y="2322861"/>
            <a:ext cx="1440473" cy="1279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pic>
        <p:nvPicPr>
          <p:cNvPr id="84" name="Picture 70" descr="erzer"/>
          <p:cNvPicPr>
            <a:picLocks noChangeAspect="1" noChangeArrowheads="1"/>
          </p:cNvPicPr>
          <p:nvPr/>
        </p:nvPicPr>
        <p:blipFill>
          <a:blip r:embed="rId3" cstate="print">
            <a:lum bright="44000"/>
          </a:blip>
          <a:srcRect/>
          <a:stretch>
            <a:fillRect/>
          </a:stretch>
        </p:blipFill>
        <p:spPr bwMode="auto">
          <a:xfrm>
            <a:off x="8767900" y="2600185"/>
            <a:ext cx="1185789" cy="86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Rectangle 62"/>
          <p:cNvSpPr>
            <a:spLocks noChangeArrowheads="1"/>
          </p:cNvSpPr>
          <p:nvPr/>
        </p:nvSpPr>
        <p:spPr bwMode="auto">
          <a:xfrm>
            <a:off x="8618831" y="2456352"/>
            <a:ext cx="147767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 Analysis and Modeling (aka QSAR)</a:t>
            </a:r>
          </a:p>
        </p:txBody>
      </p:sp>
      <p:sp>
        <p:nvSpPr>
          <p:cNvPr id="89" name="Rectangle 80"/>
          <p:cNvSpPr>
            <a:spLocks noChangeArrowheads="1"/>
          </p:cNvSpPr>
          <p:nvPr/>
        </p:nvSpPr>
        <p:spPr bwMode="auto">
          <a:xfrm>
            <a:off x="6739305" y="1735487"/>
            <a:ext cx="1565031" cy="26003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Structured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Repository</a:t>
            </a:r>
          </a:p>
        </p:txBody>
      </p:sp>
      <p:grpSp>
        <p:nvGrpSpPr>
          <p:cNvPr id="91" name="Group 55"/>
          <p:cNvGrpSpPr>
            <a:grpSpLocks/>
          </p:cNvGrpSpPr>
          <p:nvPr/>
        </p:nvGrpSpPr>
        <p:grpSpPr bwMode="auto">
          <a:xfrm>
            <a:off x="4197048" y="1816239"/>
            <a:ext cx="2277016" cy="2766977"/>
            <a:chOff x="3037174" y="2650902"/>
            <a:chExt cx="2277706" cy="1906267"/>
          </a:xfrm>
        </p:grpSpPr>
        <p:sp>
          <p:nvSpPr>
            <p:cNvPr id="92" name="Rectangle 67"/>
            <p:cNvSpPr>
              <a:spLocks noChangeArrowheads="1"/>
            </p:cNvSpPr>
            <p:nvPr/>
          </p:nvSpPr>
          <p:spPr bwMode="auto">
            <a:xfrm>
              <a:off x="3174533" y="4119784"/>
              <a:ext cx="1931955" cy="431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40161" dir="4293903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95" name="Rectangle 35"/>
            <p:cNvSpPr>
              <a:spLocks noChangeArrowheads="1"/>
            </p:cNvSpPr>
            <p:nvPr/>
          </p:nvSpPr>
          <p:spPr bwMode="auto">
            <a:xfrm>
              <a:off x="3037174" y="4111889"/>
              <a:ext cx="2277706" cy="445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Data collection, curation,  integration, and </a:t>
              </a:r>
              <a:br>
                <a:rPr lang="en-US" sz="12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</a:br>
              <a:r>
                <a:rPr lang="en-US" sz="12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structuring (ontology)</a:t>
              </a:r>
            </a:p>
          </p:txBody>
        </p:sp>
        <p:pic>
          <p:nvPicPr>
            <p:cNvPr id="98" name="Picture 8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3650" y="2650902"/>
              <a:ext cx="6477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3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30963" y="2655042"/>
              <a:ext cx="793338" cy="55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8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4663" y="2657690"/>
              <a:ext cx="787316" cy="553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" name="Picture 8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3650" y="3038475"/>
              <a:ext cx="6477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8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65735" y="3036888"/>
              <a:ext cx="647700" cy="455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9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14006" y="3035300"/>
              <a:ext cx="6477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9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3650" y="3557809"/>
              <a:ext cx="647700" cy="455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9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3497" y="3448050"/>
              <a:ext cx="810803" cy="570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9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4663" y="3459188"/>
              <a:ext cx="787316" cy="55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7" name="Rectangle 15"/>
          <p:cNvSpPr>
            <a:spLocks noChangeArrowheads="1"/>
          </p:cNvSpPr>
          <p:nvPr/>
        </p:nvSpPr>
        <p:spPr bwMode="auto">
          <a:xfrm>
            <a:off x="1584082" y="3938588"/>
            <a:ext cx="1440473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108" name="Rectangle 17"/>
          <p:cNvSpPr>
            <a:spLocks noChangeArrowheads="1"/>
          </p:cNvSpPr>
          <p:nvPr/>
        </p:nvSpPr>
        <p:spPr bwMode="auto">
          <a:xfrm>
            <a:off x="1584082" y="2852738"/>
            <a:ext cx="1440473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109" name="Rectangle 19"/>
          <p:cNvSpPr>
            <a:spLocks noChangeArrowheads="1"/>
          </p:cNvSpPr>
          <p:nvPr/>
        </p:nvSpPr>
        <p:spPr bwMode="auto">
          <a:xfrm>
            <a:off x="1584082" y="1779588"/>
            <a:ext cx="1440473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110" name="Text Box 38"/>
          <p:cNvSpPr txBox="1">
            <a:spLocks noChangeArrowheads="1"/>
          </p:cNvSpPr>
          <p:nvPr/>
        </p:nvSpPr>
        <p:spPr bwMode="auto">
          <a:xfrm>
            <a:off x="1877546" y="3938589"/>
            <a:ext cx="11464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Literature data</a:t>
            </a:r>
          </a:p>
        </p:txBody>
      </p:sp>
      <p:pic>
        <p:nvPicPr>
          <p:cNvPr id="111" name="Picture 4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14501" y="1941513"/>
            <a:ext cx="1153258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 Box 40"/>
          <p:cNvSpPr txBox="1">
            <a:spLocks noChangeArrowheads="1"/>
          </p:cNvSpPr>
          <p:nvPr/>
        </p:nvSpPr>
        <p:spPr bwMode="auto">
          <a:xfrm>
            <a:off x="1548912" y="1770063"/>
            <a:ext cx="15459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Electronic Databases:</a:t>
            </a:r>
          </a:p>
        </p:txBody>
      </p:sp>
      <p:pic>
        <p:nvPicPr>
          <p:cNvPr id="113" name="Picture 5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9720" y="4196289"/>
            <a:ext cx="531935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4" name="Group 79"/>
          <p:cNvGrpSpPr>
            <a:grpSpLocks/>
          </p:cNvGrpSpPr>
          <p:nvPr/>
        </p:nvGrpSpPr>
        <p:grpSpPr bwMode="auto">
          <a:xfrm rot="2069685">
            <a:off x="2949247" y="1615259"/>
            <a:ext cx="1380392" cy="504825"/>
            <a:chOff x="1317625" y="2282825"/>
            <a:chExt cx="1381125" cy="504825"/>
          </a:xfrm>
        </p:grpSpPr>
        <p:sp>
          <p:nvSpPr>
            <p:cNvPr id="115" name="AutoShape 18"/>
            <p:cNvSpPr>
              <a:spLocks noChangeArrowheads="1"/>
            </p:cNvSpPr>
            <p:nvPr/>
          </p:nvSpPr>
          <p:spPr bwMode="auto">
            <a:xfrm>
              <a:off x="1317625" y="2282825"/>
              <a:ext cx="1381125" cy="504825"/>
            </a:xfrm>
            <a:prstGeom prst="rightArrow">
              <a:avLst>
                <a:gd name="adj1" fmla="val 50000"/>
                <a:gd name="adj2" fmla="val 68396"/>
              </a:avLst>
            </a:prstGeom>
            <a:gradFill rotWithShape="1">
              <a:gsLst>
                <a:gs pos="0">
                  <a:srgbClr val="F7FEA0"/>
                </a:gs>
                <a:gs pos="100000">
                  <a:srgbClr val="341BC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dist="45791" dir="3378596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116" name="Text Box 52"/>
            <p:cNvSpPr txBox="1">
              <a:spLocks noChangeArrowheads="1"/>
            </p:cNvSpPr>
            <p:nvPr/>
          </p:nvSpPr>
          <p:spPr bwMode="auto">
            <a:xfrm>
              <a:off x="1450164" y="2426414"/>
              <a:ext cx="106207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Data Analysis</a:t>
              </a:r>
            </a:p>
          </p:txBody>
        </p:sp>
      </p:grpSp>
      <p:grpSp>
        <p:nvGrpSpPr>
          <p:cNvPr id="117" name="Group 80"/>
          <p:cNvGrpSpPr>
            <a:grpSpLocks/>
          </p:cNvGrpSpPr>
          <p:nvPr/>
        </p:nvGrpSpPr>
        <p:grpSpPr bwMode="auto">
          <a:xfrm>
            <a:off x="3082297" y="2541752"/>
            <a:ext cx="1128346" cy="504825"/>
            <a:chOff x="1317625" y="3074988"/>
            <a:chExt cx="1381125" cy="504825"/>
          </a:xfrm>
        </p:grpSpPr>
        <p:sp>
          <p:nvSpPr>
            <p:cNvPr id="118" name="AutoShape 16"/>
            <p:cNvSpPr>
              <a:spLocks noChangeArrowheads="1"/>
            </p:cNvSpPr>
            <p:nvPr/>
          </p:nvSpPr>
          <p:spPr bwMode="auto">
            <a:xfrm>
              <a:off x="1317625" y="3074988"/>
              <a:ext cx="1381125" cy="504825"/>
            </a:xfrm>
            <a:prstGeom prst="rightArrow">
              <a:avLst>
                <a:gd name="adj1" fmla="val 50000"/>
                <a:gd name="adj2" fmla="val 68396"/>
              </a:avLst>
            </a:prstGeom>
            <a:gradFill rotWithShape="1">
              <a:gsLst>
                <a:gs pos="0">
                  <a:srgbClr val="F7FEA0"/>
                </a:gs>
                <a:gs pos="100000">
                  <a:srgbClr val="341BC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119" name="Text Box 53"/>
            <p:cNvSpPr txBox="1">
              <a:spLocks noChangeArrowheads="1"/>
            </p:cNvSpPr>
            <p:nvPr/>
          </p:nvSpPr>
          <p:spPr bwMode="auto">
            <a:xfrm>
              <a:off x="1474788" y="3203575"/>
              <a:ext cx="114234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Text Mining</a:t>
              </a:r>
            </a:p>
          </p:txBody>
        </p:sp>
      </p:grpSp>
      <p:grpSp>
        <p:nvGrpSpPr>
          <p:cNvPr id="120" name="Group 81"/>
          <p:cNvGrpSpPr>
            <a:grpSpLocks/>
          </p:cNvGrpSpPr>
          <p:nvPr/>
        </p:nvGrpSpPr>
        <p:grpSpPr bwMode="auto">
          <a:xfrm rot="-1759776">
            <a:off x="3096972" y="3292920"/>
            <a:ext cx="1162054" cy="497403"/>
            <a:chOff x="1409897" y="3517618"/>
            <a:chExt cx="1381125" cy="504825"/>
          </a:xfrm>
        </p:grpSpPr>
        <p:sp>
          <p:nvSpPr>
            <p:cNvPr id="121" name="AutoShape 12"/>
            <p:cNvSpPr>
              <a:spLocks noChangeArrowheads="1"/>
            </p:cNvSpPr>
            <p:nvPr/>
          </p:nvSpPr>
          <p:spPr bwMode="auto">
            <a:xfrm rot="1759776">
              <a:off x="1409897" y="3517618"/>
              <a:ext cx="1381125" cy="504825"/>
            </a:xfrm>
            <a:prstGeom prst="rightArrow">
              <a:avLst>
                <a:gd name="adj1" fmla="val 50000"/>
                <a:gd name="adj2" fmla="val 68396"/>
              </a:avLst>
            </a:prstGeom>
            <a:gradFill rotWithShape="1">
              <a:gsLst>
                <a:gs pos="0">
                  <a:srgbClr val="F7FEA0"/>
                </a:gs>
                <a:gs pos="100000">
                  <a:srgbClr val="341BC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122" name="Text Box 54"/>
            <p:cNvSpPr txBox="1">
              <a:spLocks noChangeArrowheads="1"/>
            </p:cNvSpPr>
            <p:nvPr/>
          </p:nvSpPr>
          <p:spPr bwMode="auto">
            <a:xfrm rot="1759776">
              <a:off x="1585056" y="3645591"/>
              <a:ext cx="1034905" cy="249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Processing</a:t>
              </a:r>
            </a:p>
          </p:txBody>
        </p:sp>
      </p:grpSp>
      <p:pic>
        <p:nvPicPr>
          <p:cNvPr id="123" name="Picture 106" descr="300px-VistA_Im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55885" y="2876550"/>
            <a:ext cx="1295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" name="Rectangle 94"/>
          <p:cNvSpPr>
            <a:spLocks noChangeArrowheads="1"/>
          </p:cNvSpPr>
          <p:nvPr/>
        </p:nvSpPr>
        <p:spPr bwMode="auto">
          <a:xfrm>
            <a:off x="1960686" y="2863852"/>
            <a:ext cx="720969" cy="1889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25" name="Text Box 39"/>
          <p:cNvSpPr txBox="1">
            <a:spLocks noChangeArrowheads="1"/>
          </p:cNvSpPr>
          <p:nvPr/>
        </p:nvSpPr>
        <p:spPr bwMode="auto">
          <a:xfrm>
            <a:off x="1809751" y="2820989"/>
            <a:ext cx="113364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 collections</a:t>
            </a:r>
          </a:p>
        </p:txBody>
      </p:sp>
      <p:sp>
        <p:nvSpPr>
          <p:cNvPr id="126" name="Text Box 107"/>
          <p:cNvSpPr txBox="1">
            <a:spLocks noChangeArrowheads="1"/>
          </p:cNvSpPr>
          <p:nvPr/>
        </p:nvSpPr>
        <p:spPr bwMode="auto">
          <a:xfrm>
            <a:off x="1525066" y="4682979"/>
            <a:ext cx="5854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Disease</a:t>
            </a:r>
          </a:p>
        </p:txBody>
      </p:sp>
      <p:sp>
        <p:nvSpPr>
          <p:cNvPr id="127" name="Oval 77"/>
          <p:cNvSpPr>
            <a:spLocks noChangeArrowheads="1"/>
          </p:cNvSpPr>
          <p:nvPr/>
        </p:nvSpPr>
        <p:spPr bwMode="auto">
          <a:xfrm>
            <a:off x="1524000" y="5136715"/>
            <a:ext cx="1875692" cy="1714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Experimental</a:t>
            </a:r>
            <a:br>
              <a:rPr lang="en-US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</a:br>
            <a:r>
              <a:rPr lang="en-US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Validation</a:t>
            </a:r>
          </a:p>
        </p:txBody>
      </p:sp>
      <p:grpSp>
        <p:nvGrpSpPr>
          <p:cNvPr id="128" name="Group 94"/>
          <p:cNvGrpSpPr>
            <a:grpSpLocks/>
          </p:cNvGrpSpPr>
          <p:nvPr/>
        </p:nvGrpSpPr>
        <p:grpSpPr bwMode="auto">
          <a:xfrm rot="-2854244">
            <a:off x="2848256" y="4440640"/>
            <a:ext cx="1600200" cy="504092"/>
            <a:chOff x="1320655" y="3839549"/>
            <a:chExt cx="1381158" cy="504825"/>
          </a:xfrm>
        </p:grpSpPr>
        <p:sp>
          <p:nvSpPr>
            <p:cNvPr id="129" name="AutoShape 12"/>
            <p:cNvSpPr>
              <a:spLocks noChangeArrowheads="1"/>
            </p:cNvSpPr>
            <p:nvPr/>
          </p:nvSpPr>
          <p:spPr bwMode="auto">
            <a:xfrm>
              <a:off x="1320655" y="3839549"/>
              <a:ext cx="1381158" cy="504825"/>
            </a:xfrm>
            <a:prstGeom prst="rightArrow">
              <a:avLst>
                <a:gd name="adj1" fmla="val 50000"/>
                <a:gd name="adj2" fmla="val 68396"/>
              </a:avLst>
            </a:prstGeom>
            <a:gradFill rotWithShape="1">
              <a:gsLst>
                <a:gs pos="0">
                  <a:srgbClr val="F7FEA0"/>
                </a:gs>
                <a:gs pos="100000">
                  <a:srgbClr val="341BCB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00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itchFamily="34" charset="0"/>
              </a:endParaRPr>
            </a:p>
          </p:txBody>
        </p:sp>
        <p:sp>
          <p:nvSpPr>
            <p:cNvPr id="130" name="Text Box 54"/>
            <p:cNvSpPr txBox="1">
              <a:spLocks noChangeArrowheads="1"/>
            </p:cNvSpPr>
            <p:nvPr/>
          </p:nvSpPr>
          <p:spPr bwMode="auto">
            <a:xfrm>
              <a:off x="1618009" y="3975553"/>
              <a:ext cx="683765" cy="246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/>
                </a:rPr>
                <a:t>New data</a:t>
              </a:r>
            </a:p>
          </p:txBody>
        </p:sp>
      </p:grpSp>
      <p:sp>
        <p:nvSpPr>
          <p:cNvPr id="131" name="Text Box 107"/>
          <p:cNvSpPr txBox="1">
            <a:spLocks noChangeArrowheads="1"/>
          </p:cNvSpPr>
          <p:nvPr/>
        </p:nvSpPr>
        <p:spPr bwMode="auto">
          <a:xfrm>
            <a:off x="2563679" y="4682979"/>
            <a:ext cx="500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Effect</a:t>
            </a:r>
          </a:p>
        </p:txBody>
      </p:sp>
      <p:cxnSp>
        <p:nvCxnSpPr>
          <p:cNvPr id="132" name="Straight Arrow Connector 131"/>
          <p:cNvCxnSpPr/>
          <p:nvPr/>
        </p:nvCxnSpPr>
        <p:spPr bwMode="auto">
          <a:xfrm rot="10800000">
            <a:off x="2139434" y="4856172"/>
            <a:ext cx="346746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3" name="Straight Arrow Connector 132"/>
          <p:cNvCxnSpPr/>
          <p:nvPr/>
        </p:nvCxnSpPr>
        <p:spPr bwMode="auto">
          <a:xfrm>
            <a:off x="2149719" y="4784734"/>
            <a:ext cx="33646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4" name="Straight Arrow Connector 133"/>
          <p:cNvCxnSpPr/>
          <p:nvPr/>
        </p:nvCxnSpPr>
        <p:spPr bwMode="auto">
          <a:xfrm flipV="1">
            <a:off x="1877547" y="4448012"/>
            <a:ext cx="261887" cy="1975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5" name="Straight Arrow Connector 134"/>
          <p:cNvCxnSpPr/>
          <p:nvPr/>
        </p:nvCxnSpPr>
        <p:spPr bwMode="auto">
          <a:xfrm rot="10800000" flipV="1">
            <a:off x="1887912" y="4576216"/>
            <a:ext cx="251523" cy="138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6" name="Straight Arrow Connector 135"/>
          <p:cNvCxnSpPr>
            <a:endCxn id="131" idx="0"/>
          </p:cNvCxnSpPr>
          <p:nvPr/>
        </p:nvCxnSpPr>
        <p:spPr bwMode="auto">
          <a:xfrm>
            <a:off x="2563680" y="4471990"/>
            <a:ext cx="250228" cy="2109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7" name="Straight Arrow Connector 136"/>
          <p:cNvCxnSpPr>
            <a:endCxn id="113" idx="3"/>
          </p:cNvCxnSpPr>
          <p:nvPr/>
        </p:nvCxnSpPr>
        <p:spPr bwMode="auto">
          <a:xfrm rot="10800000">
            <a:off x="2681654" y="4420922"/>
            <a:ext cx="249094" cy="2225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8" name="Rectangle 19"/>
          <p:cNvSpPr>
            <a:spLocks noChangeArrowheads="1"/>
          </p:cNvSpPr>
          <p:nvPr/>
        </p:nvSpPr>
        <p:spPr bwMode="auto">
          <a:xfrm>
            <a:off x="1560854" y="692746"/>
            <a:ext cx="1440473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40161" dir="4293903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 pitchFamily="34" charset="0"/>
            </a:endParaRPr>
          </a:p>
        </p:txBody>
      </p:sp>
      <p:sp>
        <p:nvSpPr>
          <p:cNvPr id="139" name="Text Box 40"/>
          <p:cNvSpPr txBox="1">
            <a:spLocks noChangeArrowheads="1"/>
          </p:cNvSpPr>
          <p:nvPr/>
        </p:nvSpPr>
        <p:spPr bwMode="auto">
          <a:xfrm>
            <a:off x="1525684" y="683221"/>
            <a:ext cx="15459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Unstructured texts:</a:t>
            </a:r>
            <a:b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b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Twitter</a:t>
            </a:r>
            <a:b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 Social Media</a:t>
            </a:r>
            <a:br>
              <a:rPr 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10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442653" y="5502623"/>
            <a:ext cx="2232599" cy="9818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Predictive data 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models &amp; tools</a:t>
            </a:r>
            <a:endParaRPr lang="en-US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351236" y="5014033"/>
            <a:ext cx="1880001" cy="8312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000000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Experimental Design</a:t>
            </a:r>
          </a:p>
        </p:txBody>
      </p:sp>
      <p:sp>
        <p:nvSpPr>
          <p:cNvPr id="142" name="AutoShape 73"/>
          <p:cNvSpPr>
            <a:spLocks noChangeArrowheads="1"/>
          </p:cNvSpPr>
          <p:nvPr/>
        </p:nvSpPr>
        <p:spPr bwMode="auto">
          <a:xfrm rot="1085675" flipH="1">
            <a:off x="6293313" y="5503642"/>
            <a:ext cx="1101676" cy="36326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3" name="AutoShape 73"/>
          <p:cNvSpPr>
            <a:spLocks noChangeArrowheads="1"/>
          </p:cNvSpPr>
          <p:nvPr/>
        </p:nvSpPr>
        <p:spPr bwMode="auto">
          <a:xfrm rot="20305343" flipH="1">
            <a:off x="3371853" y="5422651"/>
            <a:ext cx="917536" cy="363264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4" name="AutoShape 73"/>
          <p:cNvSpPr>
            <a:spLocks noChangeArrowheads="1"/>
          </p:cNvSpPr>
          <p:nvPr/>
        </p:nvSpPr>
        <p:spPr bwMode="auto">
          <a:xfrm rot="16200000" flipH="1">
            <a:off x="8162248" y="4961699"/>
            <a:ext cx="622983" cy="3602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380859" y="6015921"/>
            <a:ext cx="1880001" cy="83127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000000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Decision Support</a:t>
            </a:r>
          </a:p>
        </p:txBody>
      </p:sp>
      <p:sp>
        <p:nvSpPr>
          <p:cNvPr id="146" name="AutoShape 73"/>
          <p:cNvSpPr>
            <a:spLocks noChangeArrowheads="1"/>
          </p:cNvSpPr>
          <p:nvPr/>
        </p:nvSpPr>
        <p:spPr bwMode="auto">
          <a:xfrm>
            <a:off x="6291968" y="2767300"/>
            <a:ext cx="287282" cy="2873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7" name="AutoShape 73"/>
          <p:cNvSpPr>
            <a:spLocks noChangeArrowheads="1"/>
          </p:cNvSpPr>
          <p:nvPr/>
        </p:nvSpPr>
        <p:spPr bwMode="auto">
          <a:xfrm rot="20537412" flipH="1">
            <a:off x="6326994" y="6173257"/>
            <a:ext cx="1101676" cy="36326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00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48" name="AutoShape 73"/>
          <p:cNvSpPr>
            <a:spLocks noChangeArrowheads="1"/>
          </p:cNvSpPr>
          <p:nvPr/>
        </p:nvSpPr>
        <p:spPr bwMode="auto">
          <a:xfrm>
            <a:off x="7982823" y="2876551"/>
            <a:ext cx="310807" cy="256078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C000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8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/>
      <p:bldP spid="112" grpId="0"/>
      <p:bldP spid="124" grpId="0" animBg="1"/>
      <p:bldP spid="125" grpId="0"/>
      <p:bldP spid="126" grpId="0"/>
      <p:bldP spid="131" grpId="0"/>
      <p:bldP spid="138" grpId="0" animBg="1"/>
      <p:bldP spid="139" grpId="0"/>
      <p:bldP spid="1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rgbClr val="1798A9"/>
                </a:solidFill>
              </a:rPr>
              <a:t>The ultimate dream of a computational chemist</a:t>
            </a:r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069078" y="2759997"/>
            <a:ext cx="5406123" cy="28544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193278" y="2608230"/>
            <a:ext cx="2480553" cy="3122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Curved Down Arrow 4"/>
          <p:cNvSpPr/>
          <p:nvPr/>
        </p:nvSpPr>
        <p:spPr>
          <a:xfrm>
            <a:off x="4828973" y="2991255"/>
            <a:ext cx="2560807" cy="40126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4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for Alex ACS_Boston_15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 Alex ACS_Boston_15.thmx</Template>
  <TotalTime>43354</TotalTime>
  <Words>2153</Words>
  <Application>Microsoft Office PowerPoint</Application>
  <PresentationFormat>Widescreen</PresentationFormat>
  <Paragraphs>467</Paragraphs>
  <Slides>30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52" baseType="lpstr">
      <vt:lpstr>Arial</vt:lpstr>
      <vt:lpstr>Avenir</vt:lpstr>
      <vt:lpstr>BlinkMacSystemFont</vt:lpstr>
      <vt:lpstr>Calibri</vt:lpstr>
      <vt:lpstr>Calibri Light</vt:lpstr>
      <vt:lpstr>Ebrima</vt:lpstr>
      <vt:lpstr>Franklin Gothic Book</vt:lpstr>
      <vt:lpstr>Georgia</vt:lpstr>
      <vt:lpstr>Gill Sans MT</vt:lpstr>
      <vt:lpstr>Montserrat</vt:lpstr>
      <vt:lpstr>Nunito</vt:lpstr>
      <vt:lpstr>Segoe UI Semilight</vt:lpstr>
      <vt:lpstr>Times New Roman</vt:lpstr>
      <vt:lpstr>Verdana</vt:lpstr>
      <vt:lpstr>for Alex ACS_Boston_15</vt:lpstr>
      <vt:lpstr>Office Theme</vt:lpstr>
      <vt:lpstr>1_Custom Design</vt:lpstr>
      <vt:lpstr>1_Office Theme</vt:lpstr>
      <vt:lpstr>2_Custom Design</vt:lpstr>
      <vt:lpstr>ISIS/Draw Sketch</vt:lpstr>
      <vt:lpstr>Worksheet</vt:lpstr>
      <vt:lpstr>Photo Editor Photo</vt:lpstr>
      <vt:lpstr>CBMC 805/BIOC 805 Lecture 1: Data Science and Drug Discovery</vt:lpstr>
      <vt:lpstr>CBMC/BIOC 805:  Molecular Modeling</vt:lpstr>
      <vt:lpstr>Objectives and Expectations </vt:lpstr>
      <vt:lpstr>PowerPoint Presentation</vt:lpstr>
      <vt:lpstr>Key Elements of Data-Driven Discovery (D3) Projects</vt:lpstr>
      <vt:lpstr>PowerPoint Presentation</vt:lpstr>
      <vt:lpstr>PowerPoint Presentation</vt:lpstr>
      <vt:lpstr>PowerPoint Presentation</vt:lpstr>
      <vt:lpstr>The ultimate dream of a computational chemist</vt:lpstr>
      <vt:lpstr>PowerPoint Presentation</vt:lpstr>
      <vt:lpstr>Major theoretical concepts concerning molecular structure representation and modeling</vt:lpstr>
      <vt:lpstr>PowerPoint Presentation</vt:lpstr>
      <vt:lpstr>Supervised Machine Learning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Structure-based screening/molecular docking</vt:lpstr>
      <vt:lpstr>Case study: Identifying novel lead candidates against SARS-CoV-2 Main Protease (Mpro) active site</vt:lpstr>
      <vt:lpstr>PowerPoint Presentation</vt:lpstr>
      <vt:lpstr>ReLeaSE:* Disruptive Innovation of Conventional Computational Drug Discovery Pipeline </vt:lpstr>
      <vt:lpstr>Design of novel EGFR ligands</vt:lpstr>
      <vt:lpstr>Validated de-novo generated EGFR hits</vt:lpstr>
      <vt:lpstr>PowerPoint Presentation</vt:lpstr>
      <vt:lpstr>PowerPoint Presentation</vt:lpstr>
      <vt:lpstr>General Summary</vt:lpstr>
      <vt:lpstr>SKILLS TO BE ACQUIRED</vt:lpstr>
      <vt:lpstr>SKILLS TO BE ACQUIRED</vt:lpstr>
      <vt:lpstr>PowerPoint Presentation</vt:lpstr>
    </vt:vector>
  </TitlesOfParts>
  <Company>The University of North Carolina at Chapel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afant</dc:creator>
  <cp:lastModifiedBy>Tropsha, Alexander</cp:lastModifiedBy>
  <cp:revision>528</cp:revision>
  <dcterms:created xsi:type="dcterms:W3CDTF">2015-08-18T14:24:09Z</dcterms:created>
  <dcterms:modified xsi:type="dcterms:W3CDTF">2024-08-21T16:36:38Z</dcterms:modified>
</cp:coreProperties>
</file>